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Paalalabas Wide" charset="1" panose="00000000000000000000"/>
      <p:regular r:id="rId17"/>
    </p:embeddedFont>
    <p:embeddedFont>
      <p:font typeface="Arimo Bold" charset="1" panose="020B0704020202020204"/>
      <p:regular r:id="rId18"/>
    </p:embeddedFont>
    <p:embeddedFont>
      <p:font typeface="Arimo" charset="1" panose="020B0604020202020204"/>
      <p:regular r:id="rId19"/>
    </p:embeddedFont>
    <p:embeddedFont>
      <p:font typeface="Aileron Bold" charset="1" panose="00000800000000000000"/>
      <p:regular r:id="rId20"/>
    </p:embeddedFont>
    <p:embeddedFont>
      <p:font typeface="Canva Sans Bold" charset="1" panose="020B08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9.jpeg" Type="http://schemas.openxmlformats.org/officeDocument/2006/relationships/image"/><Relationship Id="rId9"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13" Target="../media/image18.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5.jpeg" Type="http://schemas.openxmlformats.org/officeDocument/2006/relationships/image"/><Relationship Id="rId9"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6.jpeg" Type="http://schemas.openxmlformats.org/officeDocument/2006/relationships/image"/><Relationship Id="rId9"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7.jpeg" Type="http://schemas.openxmlformats.org/officeDocument/2006/relationships/image"/><Relationship Id="rId9"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8.jpeg" Type="http://schemas.openxmlformats.org/officeDocument/2006/relationships/image"/><Relationship Id="rId9"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FEF"/>
        </a:solidFill>
      </p:bgPr>
    </p:bg>
    <p:spTree>
      <p:nvGrpSpPr>
        <p:cNvPr id="1" name=""/>
        <p:cNvGrpSpPr/>
        <p:nvPr/>
      </p:nvGrpSpPr>
      <p:grpSpPr>
        <a:xfrm>
          <a:off x="0" y="0"/>
          <a:ext cx="0" cy="0"/>
          <a:chOff x="0" y="0"/>
          <a:chExt cx="0" cy="0"/>
        </a:xfrm>
      </p:grpSpPr>
      <p:sp>
        <p:nvSpPr>
          <p:cNvPr name="Freeform 2" id="2"/>
          <p:cNvSpPr/>
          <p:nvPr/>
        </p:nvSpPr>
        <p:spPr>
          <a:xfrm flipH="false" flipV="false" rot="0">
            <a:off x="0" y="1778871"/>
            <a:ext cx="18288000" cy="8508129"/>
          </a:xfrm>
          <a:custGeom>
            <a:avLst/>
            <a:gdLst/>
            <a:ahLst/>
            <a:cxnLst/>
            <a:rect r="r" b="b" t="t" l="l"/>
            <a:pathLst>
              <a:path h="8508129" w="18288000">
                <a:moveTo>
                  <a:pt x="0" y="0"/>
                </a:moveTo>
                <a:lnTo>
                  <a:pt x="18288000" y="0"/>
                </a:lnTo>
                <a:lnTo>
                  <a:pt x="18288000" y="8508129"/>
                </a:lnTo>
                <a:lnTo>
                  <a:pt x="0" y="85081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4009" y="5815534"/>
            <a:ext cx="4490357" cy="4114800"/>
          </a:xfrm>
          <a:custGeom>
            <a:avLst/>
            <a:gdLst/>
            <a:ahLst/>
            <a:cxnLst/>
            <a:rect r="r" b="b" t="t" l="l"/>
            <a:pathLst>
              <a:path h="4114800" w="4490357">
                <a:moveTo>
                  <a:pt x="0" y="0"/>
                </a:moveTo>
                <a:lnTo>
                  <a:pt x="4490357" y="0"/>
                </a:lnTo>
                <a:lnTo>
                  <a:pt x="449035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76790">
            <a:off x="14653138" y="2287176"/>
            <a:ext cx="1399453" cy="1399453"/>
          </a:xfrm>
          <a:custGeom>
            <a:avLst/>
            <a:gdLst/>
            <a:ahLst/>
            <a:cxnLst/>
            <a:rect r="r" b="b" t="t" l="l"/>
            <a:pathLst>
              <a:path h="1399453" w="1399453">
                <a:moveTo>
                  <a:pt x="0" y="0"/>
                </a:moveTo>
                <a:lnTo>
                  <a:pt x="1399453" y="0"/>
                </a:lnTo>
                <a:lnTo>
                  <a:pt x="1399453" y="1399453"/>
                </a:lnTo>
                <a:lnTo>
                  <a:pt x="0" y="13994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695833">
            <a:off x="1976346" y="2331425"/>
            <a:ext cx="1645683" cy="1385366"/>
          </a:xfrm>
          <a:custGeom>
            <a:avLst/>
            <a:gdLst/>
            <a:ahLst/>
            <a:cxnLst/>
            <a:rect r="r" b="b" t="t" l="l"/>
            <a:pathLst>
              <a:path h="1385366" w="1645683">
                <a:moveTo>
                  <a:pt x="0" y="0"/>
                </a:moveTo>
                <a:lnTo>
                  <a:pt x="1645683" y="0"/>
                </a:lnTo>
                <a:lnTo>
                  <a:pt x="1645683" y="1385367"/>
                </a:lnTo>
                <a:lnTo>
                  <a:pt x="0" y="13853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6670681" y="-372483"/>
            <a:ext cx="6045389" cy="6052955"/>
          </a:xfrm>
          <a:custGeom>
            <a:avLst/>
            <a:gdLst/>
            <a:ahLst/>
            <a:cxnLst/>
            <a:rect r="r" b="b" t="t" l="l"/>
            <a:pathLst>
              <a:path h="6052955" w="6045389">
                <a:moveTo>
                  <a:pt x="0" y="0"/>
                </a:moveTo>
                <a:lnTo>
                  <a:pt x="6045388" y="0"/>
                </a:lnTo>
                <a:lnTo>
                  <a:pt x="6045388" y="6052955"/>
                </a:lnTo>
                <a:lnTo>
                  <a:pt x="0" y="6052955"/>
                </a:lnTo>
                <a:lnTo>
                  <a:pt x="0" y="0"/>
                </a:lnTo>
                <a:close/>
              </a:path>
            </a:pathLst>
          </a:custGeom>
          <a:blipFill>
            <a:blip r:embed="rId10"/>
            <a:stretch>
              <a:fillRect l="0" t="0" r="0" b="0"/>
            </a:stretch>
          </a:blipFill>
        </p:spPr>
      </p:sp>
      <p:sp>
        <p:nvSpPr>
          <p:cNvPr name="TextBox 7" id="7"/>
          <p:cNvSpPr txBox="true"/>
          <p:nvPr/>
        </p:nvSpPr>
        <p:spPr>
          <a:xfrm rot="0">
            <a:off x="4624638" y="5204534"/>
            <a:ext cx="10137474" cy="1380500"/>
          </a:xfrm>
          <a:prstGeom prst="rect">
            <a:avLst/>
          </a:prstGeom>
        </p:spPr>
        <p:txBody>
          <a:bodyPr anchor="t" rtlCol="false" tIns="0" lIns="0" bIns="0" rIns="0">
            <a:spAutoFit/>
          </a:bodyPr>
          <a:lstStyle/>
          <a:p>
            <a:pPr algn="ctr">
              <a:lnSpc>
                <a:spcPts val="9647"/>
              </a:lnSpc>
            </a:pPr>
            <a:r>
              <a:rPr lang="en-US" sz="11910">
                <a:solidFill>
                  <a:srgbClr val="01544A"/>
                </a:solidFill>
                <a:latin typeface="Paalalabas Wide"/>
                <a:ea typeface="Paalalabas Wide"/>
                <a:cs typeface="Paalalabas Wide"/>
                <a:sym typeface="Paalalabas Wide"/>
              </a:rPr>
              <a:t>Urban-alert</a:t>
            </a:r>
          </a:p>
        </p:txBody>
      </p:sp>
      <p:sp>
        <p:nvSpPr>
          <p:cNvPr name="TextBox 8" id="8"/>
          <p:cNvSpPr txBox="true"/>
          <p:nvPr/>
        </p:nvSpPr>
        <p:spPr>
          <a:xfrm rot="0">
            <a:off x="5472779" y="6869075"/>
            <a:ext cx="8009192" cy="400049"/>
          </a:xfrm>
          <a:prstGeom prst="rect">
            <a:avLst/>
          </a:prstGeom>
        </p:spPr>
        <p:txBody>
          <a:bodyPr anchor="t" rtlCol="false" tIns="0" lIns="0" bIns="0" rIns="0">
            <a:spAutoFit/>
          </a:bodyPr>
          <a:lstStyle/>
          <a:p>
            <a:pPr algn="ctr">
              <a:lnSpc>
                <a:spcPts val="2999"/>
              </a:lnSpc>
            </a:pPr>
            <a:r>
              <a:rPr lang="en-US" sz="2999" b="true">
                <a:solidFill>
                  <a:srgbClr val="FFFFFF"/>
                </a:solidFill>
                <a:latin typeface="Arimo Bold"/>
                <a:ea typeface="Arimo Bold"/>
                <a:cs typeface="Arimo Bold"/>
                <a:sym typeface="Arimo Bold"/>
              </a:rPr>
              <a:t>Make Your City Better. One Task at a Time.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FEF"/>
        </a:solidFill>
      </p:bgPr>
    </p:bg>
    <p:spTree>
      <p:nvGrpSpPr>
        <p:cNvPr id="1" name=""/>
        <p:cNvGrpSpPr/>
        <p:nvPr/>
      </p:nvGrpSpPr>
      <p:grpSpPr>
        <a:xfrm>
          <a:off x="0" y="0"/>
          <a:ext cx="0" cy="0"/>
          <a:chOff x="0" y="0"/>
          <a:chExt cx="0" cy="0"/>
        </a:xfrm>
      </p:grpSpPr>
      <p:sp>
        <p:nvSpPr>
          <p:cNvPr name="Freeform 2" id="2"/>
          <p:cNvSpPr/>
          <p:nvPr/>
        </p:nvSpPr>
        <p:spPr>
          <a:xfrm flipH="false" flipV="false" rot="0">
            <a:off x="0" y="2577065"/>
            <a:ext cx="18288000" cy="8991749"/>
          </a:xfrm>
          <a:custGeom>
            <a:avLst/>
            <a:gdLst/>
            <a:ahLst/>
            <a:cxnLst/>
            <a:rect r="r" b="b" t="t" l="l"/>
            <a:pathLst>
              <a:path h="8991749" w="18288000">
                <a:moveTo>
                  <a:pt x="0" y="0"/>
                </a:moveTo>
                <a:lnTo>
                  <a:pt x="18288000" y="0"/>
                </a:lnTo>
                <a:lnTo>
                  <a:pt x="18288000" y="8991750"/>
                </a:lnTo>
                <a:lnTo>
                  <a:pt x="0" y="899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13195" y="2778523"/>
            <a:ext cx="7072933" cy="4729954"/>
            <a:chOff x="0" y="0"/>
            <a:chExt cx="1862830" cy="1245749"/>
          </a:xfrm>
        </p:grpSpPr>
        <p:sp>
          <p:nvSpPr>
            <p:cNvPr name="Freeform 4" id="4"/>
            <p:cNvSpPr/>
            <p:nvPr/>
          </p:nvSpPr>
          <p:spPr>
            <a:xfrm flipH="false" flipV="false" rot="0">
              <a:off x="0" y="0"/>
              <a:ext cx="1862830" cy="1245749"/>
            </a:xfrm>
            <a:custGeom>
              <a:avLst/>
              <a:gdLst/>
              <a:ahLst/>
              <a:cxnLst/>
              <a:rect r="r" b="b" t="t" l="l"/>
              <a:pathLst>
                <a:path h="1245749" w="1862830">
                  <a:moveTo>
                    <a:pt x="54729" y="0"/>
                  </a:moveTo>
                  <a:lnTo>
                    <a:pt x="1808101" y="0"/>
                  </a:lnTo>
                  <a:cubicBezTo>
                    <a:pt x="1822616" y="0"/>
                    <a:pt x="1836537" y="5766"/>
                    <a:pt x="1846800" y="16030"/>
                  </a:cubicBezTo>
                  <a:cubicBezTo>
                    <a:pt x="1857064" y="26294"/>
                    <a:pt x="1862830" y="40214"/>
                    <a:pt x="1862830" y="54729"/>
                  </a:cubicBezTo>
                  <a:lnTo>
                    <a:pt x="1862830" y="1191020"/>
                  </a:lnTo>
                  <a:cubicBezTo>
                    <a:pt x="1862830" y="1205535"/>
                    <a:pt x="1857064" y="1219456"/>
                    <a:pt x="1846800" y="1229719"/>
                  </a:cubicBezTo>
                  <a:cubicBezTo>
                    <a:pt x="1836537" y="1239983"/>
                    <a:pt x="1822616" y="1245749"/>
                    <a:pt x="1808101" y="1245749"/>
                  </a:cubicBezTo>
                  <a:lnTo>
                    <a:pt x="54729" y="1245749"/>
                  </a:lnTo>
                  <a:cubicBezTo>
                    <a:pt x="40214" y="1245749"/>
                    <a:pt x="26294" y="1239983"/>
                    <a:pt x="16030" y="1229719"/>
                  </a:cubicBezTo>
                  <a:cubicBezTo>
                    <a:pt x="5766" y="1219456"/>
                    <a:pt x="0" y="1205535"/>
                    <a:pt x="0" y="1191020"/>
                  </a:cubicBezTo>
                  <a:lnTo>
                    <a:pt x="0" y="54729"/>
                  </a:lnTo>
                  <a:cubicBezTo>
                    <a:pt x="0" y="40214"/>
                    <a:pt x="5766" y="26294"/>
                    <a:pt x="16030" y="16030"/>
                  </a:cubicBezTo>
                  <a:cubicBezTo>
                    <a:pt x="26294" y="5766"/>
                    <a:pt x="40214" y="0"/>
                    <a:pt x="54729" y="0"/>
                  </a:cubicBezTo>
                  <a:close/>
                </a:path>
              </a:pathLst>
            </a:custGeom>
            <a:solidFill>
              <a:srgbClr val="FA9D70"/>
            </a:solidFill>
          </p:spPr>
        </p:sp>
        <p:sp>
          <p:nvSpPr>
            <p:cNvPr name="TextBox 5" id="5"/>
            <p:cNvSpPr txBox="true"/>
            <p:nvPr/>
          </p:nvSpPr>
          <p:spPr>
            <a:xfrm>
              <a:off x="0" y="-38100"/>
              <a:ext cx="1862830" cy="128384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40526" y="8523053"/>
            <a:ext cx="2878193" cy="1470495"/>
          </a:xfrm>
          <a:custGeom>
            <a:avLst/>
            <a:gdLst/>
            <a:ahLst/>
            <a:cxnLst/>
            <a:rect r="r" b="b" t="t" l="l"/>
            <a:pathLst>
              <a:path h="1470495" w="2878193">
                <a:moveTo>
                  <a:pt x="0" y="0"/>
                </a:moveTo>
                <a:lnTo>
                  <a:pt x="2878193" y="0"/>
                </a:lnTo>
                <a:lnTo>
                  <a:pt x="2878193" y="1470494"/>
                </a:lnTo>
                <a:lnTo>
                  <a:pt x="0" y="14704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050236" y="8166525"/>
            <a:ext cx="2187528" cy="2183550"/>
          </a:xfrm>
          <a:custGeom>
            <a:avLst/>
            <a:gdLst/>
            <a:ahLst/>
            <a:cxnLst/>
            <a:rect r="r" b="b" t="t" l="l"/>
            <a:pathLst>
              <a:path h="2183550" w="2187528">
                <a:moveTo>
                  <a:pt x="0" y="0"/>
                </a:moveTo>
                <a:lnTo>
                  <a:pt x="2187528" y="0"/>
                </a:lnTo>
                <a:lnTo>
                  <a:pt x="2187528" y="2183550"/>
                </a:lnTo>
                <a:lnTo>
                  <a:pt x="0" y="21835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a:grpSpLocks noChangeAspect="true"/>
          </p:cNvGrpSpPr>
          <p:nvPr/>
        </p:nvGrpSpPr>
        <p:grpSpPr>
          <a:xfrm rot="0">
            <a:off x="11463270" y="106428"/>
            <a:ext cx="4996847" cy="9887120"/>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0" t="-1273" r="0" b="-1273"/>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Freeform 18" id="18"/>
          <p:cNvSpPr/>
          <p:nvPr/>
        </p:nvSpPr>
        <p:spPr>
          <a:xfrm flipH="false" flipV="false" rot="0">
            <a:off x="15342029" y="-437801"/>
            <a:ext cx="2416977" cy="2420002"/>
          </a:xfrm>
          <a:custGeom>
            <a:avLst/>
            <a:gdLst/>
            <a:ahLst/>
            <a:cxnLst/>
            <a:rect r="r" b="b" t="t" l="l"/>
            <a:pathLst>
              <a:path h="2420002" w="2416977">
                <a:moveTo>
                  <a:pt x="0" y="0"/>
                </a:moveTo>
                <a:lnTo>
                  <a:pt x="2416977" y="0"/>
                </a:lnTo>
                <a:lnTo>
                  <a:pt x="2416977" y="2420002"/>
                </a:lnTo>
                <a:lnTo>
                  <a:pt x="0" y="2420002"/>
                </a:lnTo>
                <a:lnTo>
                  <a:pt x="0" y="0"/>
                </a:lnTo>
                <a:close/>
              </a:path>
            </a:pathLst>
          </a:custGeom>
          <a:blipFill>
            <a:blip r:embed="rId9"/>
            <a:stretch>
              <a:fillRect l="0" t="0" r="0" b="0"/>
            </a:stretch>
          </a:blipFill>
        </p:spPr>
      </p:sp>
      <p:sp>
        <p:nvSpPr>
          <p:cNvPr name="TextBox 19" id="19"/>
          <p:cNvSpPr txBox="true"/>
          <p:nvPr/>
        </p:nvSpPr>
        <p:spPr>
          <a:xfrm rot="0">
            <a:off x="1564695" y="1077000"/>
            <a:ext cx="8920373" cy="982975"/>
          </a:xfrm>
          <a:prstGeom prst="rect">
            <a:avLst/>
          </a:prstGeom>
        </p:spPr>
        <p:txBody>
          <a:bodyPr anchor="t" rtlCol="false" tIns="0" lIns="0" bIns="0" rIns="0">
            <a:spAutoFit/>
          </a:bodyPr>
          <a:lstStyle/>
          <a:p>
            <a:pPr algn="l">
              <a:lnSpc>
                <a:spcPts val="6884"/>
              </a:lnSpc>
            </a:pPr>
            <a:r>
              <a:rPr lang="en-US" sz="8499">
                <a:solidFill>
                  <a:srgbClr val="01544A"/>
                </a:solidFill>
                <a:latin typeface="Paalalabas Wide"/>
                <a:ea typeface="Paalalabas Wide"/>
                <a:cs typeface="Paalalabas Wide"/>
                <a:sym typeface="Paalalabas Wide"/>
              </a:rPr>
              <a:t>Explore the App</a:t>
            </a:r>
          </a:p>
        </p:txBody>
      </p:sp>
      <p:sp>
        <p:nvSpPr>
          <p:cNvPr name="TextBox 20" id="20"/>
          <p:cNvSpPr txBox="true"/>
          <p:nvPr/>
        </p:nvSpPr>
        <p:spPr>
          <a:xfrm rot="0">
            <a:off x="1564695" y="1886303"/>
            <a:ext cx="7199192" cy="385445"/>
          </a:xfrm>
          <a:prstGeom prst="rect">
            <a:avLst/>
          </a:prstGeom>
        </p:spPr>
        <p:txBody>
          <a:bodyPr anchor="t" rtlCol="false" tIns="0" lIns="0" bIns="0" rIns="0">
            <a:spAutoFit/>
          </a:bodyPr>
          <a:lstStyle/>
          <a:p>
            <a:pPr algn="l">
              <a:lnSpc>
                <a:spcPts val="2799"/>
              </a:lnSpc>
            </a:pPr>
            <a:r>
              <a:rPr lang="en-US" sz="2799" b="true">
                <a:solidFill>
                  <a:srgbClr val="000000"/>
                </a:solidFill>
                <a:latin typeface="Arimo Bold"/>
                <a:ea typeface="Arimo Bold"/>
                <a:cs typeface="Arimo Bold"/>
                <a:sym typeface="Arimo Bold"/>
              </a:rPr>
              <a:t>About Us Screen</a:t>
            </a:r>
          </a:p>
        </p:txBody>
      </p:sp>
      <p:sp>
        <p:nvSpPr>
          <p:cNvPr name="TextBox 21" id="21"/>
          <p:cNvSpPr txBox="true"/>
          <p:nvPr/>
        </p:nvSpPr>
        <p:spPr>
          <a:xfrm rot="0">
            <a:off x="2449502" y="3739745"/>
            <a:ext cx="5600734" cy="1775460"/>
          </a:xfrm>
          <a:prstGeom prst="rect">
            <a:avLst/>
          </a:prstGeom>
        </p:spPr>
        <p:txBody>
          <a:bodyPr anchor="t" rtlCol="false" tIns="0" lIns="0" bIns="0" rIns="0">
            <a:spAutoFit/>
          </a:bodyPr>
          <a:lstStyle/>
          <a:p>
            <a:pPr algn="l">
              <a:lnSpc>
                <a:spcPts val="3599"/>
              </a:lnSpc>
            </a:pPr>
            <a:r>
              <a:rPr lang="en-US" sz="2399">
                <a:solidFill>
                  <a:srgbClr val="FFFFFF"/>
                </a:solidFill>
                <a:latin typeface="Arimo"/>
                <a:ea typeface="Arimo"/>
                <a:cs typeface="Arimo"/>
                <a:sym typeface="Arimo"/>
              </a:rPr>
              <a:t>This pag</a:t>
            </a:r>
            <a:r>
              <a:rPr lang="en-US" sz="2399">
                <a:solidFill>
                  <a:srgbClr val="FFFFFF"/>
                </a:solidFill>
                <a:latin typeface="Arimo"/>
                <a:ea typeface="Arimo"/>
                <a:cs typeface="Arimo"/>
                <a:sym typeface="Arimo"/>
              </a:rPr>
              <a:t>e introduces the team behind the application, explaining who created it, the mission of the project, and the vision that inspired its development.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FEF"/>
        </a:solidFill>
      </p:bgPr>
    </p:bg>
    <p:spTree>
      <p:nvGrpSpPr>
        <p:cNvPr id="1" name=""/>
        <p:cNvGrpSpPr/>
        <p:nvPr/>
      </p:nvGrpSpPr>
      <p:grpSpPr>
        <a:xfrm>
          <a:off x="0" y="0"/>
          <a:ext cx="0" cy="0"/>
          <a:chOff x="0" y="0"/>
          <a:chExt cx="0" cy="0"/>
        </a:xfrm>
      </p:grpSpPr>
      <p:sp>
        <p:nvSpPr>
          <p:cNvPr name="Freeform 2" id="2"/>
          <p:cNvSpPr/>
          <p:nvPr/>
        </p:nvSpPr>
        <p:spPr>
          <a:xfrm flipH="false" flipV="false" rot="0">
            <a:off x="0" y="1778871"/>
            <a:ext cx="18288000" cy="8508129"/>
          </a:xfrm>
          <a:custGeom>
            <a:avLst/>
            <a:gdLst/>
            <a:ahLst/>
            <a:cxnLst/>
            <a:rect r="r" b="b" t="t" l="l"/>
            <a:pathLst>
              <a:path h="8508129" w="18288000">
                <a:moveTo>
                  <a:pt x="0" y="0"/>
                </a:moveTo>
                <a:lnTo>
                  <a:pt x="18288000" y="0"/>
                </a:lnTo>
                <a:lnTo>
                  <a:pt x="18288000" y="8508129"/>
                </a:lnTo>
                <a:lnTo>
                  <a:pt x="0" y="85081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4009" y="5815534"/>
            <a:ext cx="4490357" cy="4114800"/>
          </a:xfrm>
          <a:custGeom>
            <a:avLst/>
            <a:gdLst/>
            <a:ahLst/>
            <a:cxnLst/>
            <a:rect r="r" b="b" t="t" l="l"/>
            <a:pathLst>
              <a:path h="4114800" w="4490357">
                <a:moveTo>
                  <a:pt x="0" y="0"/>
                </a:moveTo>
                <a:lnTo>
                  <a:pt x="4490357" y="0"/>
                </a:lnTo>
                <a:lnTo>
                  <a:pt x="449035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76790">
            <a:off x="14636754" y="1833982"/>
            <a:ext cx="1399453" cy="1399453"/>
          </a:xfrm>
          <a:custGeom>
            <a:avLst/>
            <a:gdLst/>
            <a:ahLst/>
            <a:cxnLst/>
            <a:rect r="r" b="b" t="t" l="l"/>
            <a:pathLst>
              <a:path h="1399453" w="1399453">
                <a:moveTo>
                  <a:pt x="0" y="0"/>
                </a:moveTo>
                <a:lnTo>
                  <a:pt x="1399453" y="0"/>
                </a:lnTo>
                <a:lnTo>
                  <a:pt x="1399453" y="1399453"/>
                </a:lnTo>
                <a:lnTo>
                  <a:pt x="0" y="13994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695833">
            <a:off x="1976346" y="2331425"/>
            <a:ext cx="1645683" cy="1385366"/>
          </a:xfrm>
          <a:custGeom>
            <a:avLst/>
            <a:gdLst/>
            <a:ahLst/>
            <a:cxnLst/>
            <a:rect r="r" b="b" t="t" l="l"/>
            <a:pathLst>
              <a:path h="1385366" w="1645683">
                <a:moveTo>
                  <a:pt x="0" y="0"/>
                </a:moveTo>
                <a:lnTo>
                  <a:pt x="1645683" y="0"/>
                </a:lnTo>
                <a:lnTo>
                  <a:pt x="1645683" y="1385367"/>
                </a:lnTo>
                <a:lnTo>
                  <a:pt x="0" y="13853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4624460" y="2653924"/>
            <a:ext cx="9039079" cy="2599700"/>
          </a:xfrm>
          <a:prstGeom prst="rect">
            <a:avLst/>
          </a:prstGeom>
        </p:spPr>
        <p:txBody>
          <a:bodyPr anchor="t" rtlCol="false" tIns="0" lIns="0" bIns="0" rIns="0">
            <a:spAutoFit/>
          </a:bodyPr>
          <a:lstStyle/>
          <a:p>
            <a:pPr algn="ctr">
              <a:lnSpc>
                <a:spcPts val="9647"/>
              </a:lnSpc>
            </a:pPr>
            <a:r>
              <a:rPr lang="en-US" sz="11910">
                <a:solidFill>
                  <a:srgbClr val="01544A"/>
                </a:solidFill>
                <a:latin typeface="Paalalabas Wide"/>
                <a:ea typeface="Paalalabas Wide"/>
                <a:cs typeface="Paalalabas Wide"/>
                <a:sym typeface="Paalalabas Wide"/>
              </a:rPr>
              <a:t>Thank You So Much!</a:t>
            </a:r>
          </a:p>
        </p:txBody>
      </p:sp>
      <p:sp>
        <p:nvSpPr>
          <p:cNvPr name="TextBox 7" id="7"/>
          <p:cNvSpPr txBox="true"/>
          <p:nvPr/>
        </p:nvSpPr>
        <p:spPr>
          <a:xfrm rot="0">
            <a:off x="5044366" y="5748575"/>
            <a:ext cx="8009192" cy="400049"/>
          </a:xfrm>
          <a:prstGeom prst="rect">
            <a:avLst/>
          </a:prstGeom>
        </p:spPr>
        <p:txBody>
          <a:bodyPr anchor="t" rtlCol="false" tIns="0" lIns="0" bIns="0" rIns="0">
            <a:spAutoFit/>
          </a:bodyPr>
          <a:lstStyle/>
          <a:p>
            <a:pPr algn="ctr">
              <a:lnSpc>
                <a:spcPts val="2999"/>
              </a:lnSpc>
            </a:pPr>
            <a:r>
              <a:rPr lang="en-US" sz="2999" b="true">
                <a:solidFill>
                  <a:srgbClr val="FFFFFF"/>
                </a:solidFill>
                <a:latin typeface="Arimo Bold"/>
                <a:ea typeface="Arimo Bold"/>
                <a:cs typeface="Arimo Bold"/>
                <a:sym typeface="Arimo Bold"/>
              </a:rPr>
              <a:t>Make Your City Better. One Task at a Time.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FEF"/>
        </a:solidFill>
      </p:bgPr>
    </p:bg>
    <p:spTree>
      <p:nvGrpSpPr>
        <p:cNvPr id="1" name=""/>
        <p:cNvGrpSpPr/>
        <p:nvPr/>
      </p:nvGrpSpPr>
      <p:grpSpPr>
        <a:xfrm>
          <a:off x="0" y="0"/>
          <a:ext cx="0" cy="0"/>
          <a:chOff x="0" y="0"/>
          <a:chExt cx="0" cy="0"/>
        </a:xfrm>
      </p:grpSpPr>
      <p:sp>
        <p:nvSpPr>
          <p:cNvPr name="Freeform 2" id="2"/>
          <p:cNvSpPr/>
          <p:nvPr/>
        </p:nvSpPr>
        <p:spPr>
          <a:xfrm flipH="false" flipV="false" rot="0">
            <a:off x="0" y="2349098"/>
            <a:ext cx="18288000" cy="8221540"/>
          </a:xfrm>
          <a:custGeom>
            <a:avLst/>
            <a:gdLst/>
            <a:ahLst/>
            <a:cxnLst/>
            <a:rect r="r" b="b" t="t" l="l"/>
            <a:pathLst>
              <a:path h="8221540" w="18288000">
                <a:moveTo>
                  <a:pt x="0" y="0"/>
                </a:moveTo>
                <a:lnTo>
                  <a:pt x="18288000" y="0"/>
                </a:lnTo>
                <a:lnTo>
                  <a:pt x="18288000" y="8221540"/>
                </a:lnTo>
                <a:lnTo>
                  <a:pt x="0" y="82215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473317" y="1028700"/>
            <a:ext cx="9785983" cy="5991374"/>
            <a:chOff x="0" y="0"/>
            <a:chExt cx="2577378" cy="1577975"/>
          </a:xfrm>
        </p:grpSpPr>
        <p:sp>
          <p:nvSpPr>
            <p:cNvPr name="Freeform 4" id="4"/>
            <p:cNvSpPr/>
            <p:nvPr/>
          </p:nvSpPr>
          <p:spPr>
            <a:xfrm flipH="false" flipV="false" rot="0">
              <a:off x="0" y="0"/>
              <a:ext cx="2577378" cy="1577975"/>
            </a:xfrm>
            <a:custGeom>
              <a:avLst/>
              <a:gdLst/>
              <a:ahLst/>
              <a:cxnLst/>
              <a:rect r="r" b="b" t="t" l="l"/>
              <a:pathLst>
                <a:path h="1577975" w="2577378">
                  <a:moveTo>
                    <a:pt x="56170" y="0"/>
                  </a:moveTo>
                  <a:lnTo>
                    <a:pt x="2521209" y="0"/>
                  </a:lnTo>
                  <a:cubicBezTo>
                    <a:pt x="2552230" y="0"/>
                    <a:pt x="2577378" y="25148"/>
                    <a:pt x="2577378" y="56170"/>
                  </a:cubicBezTo>
                  <a:lnTo>
                    <a:pt x="2577378" y="1521805"/>
                  </a:lnTo>
                  <a:cubicBezTo>
                    <a:pt x="2577378" y="1552827"/>
                    <a:pt x="2552230" y="1577975"/>
                    <a:pt x="2521209" y="1577975"/>
                  </a:cubicBezTo>
                  <a:lnTo>
                    <a:pt x="56170" y="1577975"/>
                  </a:lnTo>
                  <a:cubicBezTo>
                    <a:pt x="25148" y="1577975"/>
                    <a:pt x="0" y="1552827"/>
                    <a:pt x="0" y="1521805"/>
                  </a:cubicBezTo>
                  <a:lnTo>
                    <a:pt x="0" y="56170"/>
                  </a:lnTo>
                  <a:cubicBezTo>
                    <a:pt x="0" y="25148"/>
                    <a:pt x="25148" y="0"/>
                    <a:pt x="56170" y="0"/>
                  </a:cubicBezTo>
                  <a:close/>
                </a:path>
              </a:pathLst>
            </a:custGeom>
            <a:solidFill>
              <a:srgbClr val="FA9D70"/>
            </a:solidFill>
            <a:ln cap="rnd">
              <a:noFill/>
              <a:prstDash val="solid"/>
              <a:round/>
            </a:ln>
          </p:spPr>
        </p:sp>
        <p:sp>
          <p:nvSpPr>
            <p:cNvPr name="TextBox 5" id="5"/>
            <p:cNvSpPr txBox="true"/>
            <p:nvPr/>
          </p:nvSpPr>
          <p:spPr>
            <a:xfrm>
              <a:off x="0" y="-38100"/>
              <a:ext cx="2577378" cy="161607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695833">
            <a:off x="1873146" y="1656415"/>
            <a:ext cx="1645683" cy="1385366"/>
          </a:xfrm>
          <a:custGeom>
            <a:avLst/>
            <a:gdLst/>
            <a:ahLst/>
            <a:cxnLst/>
            <a:rect r="r" b="b" t="t" l="l"/>
            <a:pathLst>
              <a:path h="1385366" w="1645683">
                <a:moveTo>
                  <a:pt x="0" y="0"/>
                </a:moveTo>
                <a:lnTo>
                  <a:pt x="1645683" y="0"/>
                </a:lnTo>
                <a:lnTo>
                  <a:pt x="1645683" y="1385366"/>
                </a:lnTo>
                <a:lnTo>
                  <a:pt x="0" y="1385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639100" y="-85554"/>
            <a:ext cx="2854456" cy="2858028"/>
          </a:xfrm>
          <a:custGeom>
            <a:avLst/>
            <a:gdLst/>
            <a:ahLst/>
            <a:cxnLst/>
            <a:rect r="r" b="b" t="t" l="l"/>
            <a:pathLst>
              <a:path h="2858028" w="2854456">
                <a:moveTo>
                  <a:pt x="0" y="0"/>
                </a:moveTo>
                <a:lnTo>
                  <a:pt x="2854456" y="0"/>
                </a:lnTo>
                <a:lnTo>
                  <a:pt x="2854456" y="2858028"/>
                </a:lnTo>
                <a:lnTo>
                  <a:pt x="0" y="2858028"/>
                </a:lnTo>
                <a:lnTo>
                  <a:pt x="0" y="0"/>
                </a:lnTo>
                <a:close/>
              </a:path>
            </a:pathLst>
          </a:custGeom>
          <a:blipFill>
            <a:blip r:embed="rId6"/>
            <a:stretch>
              <a:fillRect l="0" t="0" r="0" b="0"/>
            </a:stretch>
          </a:blipFill>
        </p:spPr>
      </p:sp>
      <p:sp>
        <p:nvSpPr>
          <p:cNvPr name="TextBox 8" id="8"/>
          <p:cNvSpPr txBox="true"/>
          <p:nvPr/>
        </p:nvSpPr>
        <p:spPr>
          <a:xfrm rot="0">
            <a:off x="8661441" y="1614605"/>
            <a:ext cx="7409734" cy="1157869"/>
          </a:xfrm>
          <a:prstGeom prst="rect">
            <a:avLst/>
          </a:prstGeom>
        </p:spPr>
        <p:txBody>
          <a:bodyPr anchor="t" rtlCol="false" tIns="0" lIns="0" bIns="0" rIns="0">
            <a:spAutoFit/>
          </a:bodyPr>
          <a:lstStyle/>
          <a:p>
            <a:pPr algn="l">
              <a:lnSpc>
                <a:spcPts val="4293"/>
              </a:lnSpc>
            </a:pPr>
            <a:r>
              <a:rPr lang="en-US" sz="5300">
                <a:solidFill>
                  <a:srgbClr val="FFFFFF"/>
                </a:solidFill>
                <a:latin typeface="Paalalabas Wide"/>
                <a:ea typeface="Paalalabas Wide"/>
                <a:cs typeface="Paalalabas Wide"/>
                <a:sym typeface="Paalalabas Wide"/>
              </a:rPr>
              <a:t>Why </a:t>
            </a:r>
            <a:r>
              <a:rPr lang="en-US" sz="5300">
                <a:solidFill>
                  <a:srgbClr val="FFFFFF"/>
                </a:solidFill>
                <a:latin typeface="Paalalabas Wide"/>
                <a:ea typeface="Paalalabas Wide"/>
                <a:cs typeface="Paalalabas Wide"/>
                <a:sym typeface="Paalalabas Wide"/>
              </a:rPr>
              <a:t>did we build this application?</a:t>
            </a:r>
          </a:p>
        </p:txBody>
      </p:sp>
      <p:sp>
        <p:nvSpPr>
          <p:cNvPr name="TextBox 9" id="9"/>
          <p:cNvSpPr txBox="true"/>
          <p:nvPr/>
        </p:nvSpPr>
        <p:spPr>
          <a:xfrm rot="0">
            <a:off x="8661441" y="3232299"/>
            <a:ext cx="7409734" cy="3419475"/>
          </a:xfrm>
          <a:prstGeom prst="rect">
            <a:avLst/>
          </a:prstGeom>
        </p:spPr>
        <p:txBody>
          <a:bodyPr anchor="t" rtlCol="false" tIns="0" lIns="0" bIns="0" rIns="0">
            <a:spAutoFit/>
          </a:bodyPr>
          <a:lstStyle/>
          <a:p>
            <a:pPr algn="l">
              <a:lnSpc>
                <a:spcPts val="3000"/>
              </a:lnSpc>
            </a:pPr>
            <a:r>
              <a:rPr lang="en-US" sz="2000">
                <a:solidFill>
                  <a:srgbClr val="FFFFFF"/>
                </a:solidFill>
                <a:latin typeface="Arimo"/>
                <a:ea typeface="Arimo"/>
                <a:cs typeface="Arimo"/>
                <a:sym typeface="Arimo"/>
              </a:rPr>
              <a:t>We c</a:t>
            </a:r>
            <a:r>
              <a:rPr lang="en-US" sz="2000">
                <a:solidFill>
                  <a:srgbClr val="FFFFFF"/>
                </a:solidFill>
                <a:latin typeface="Arimo"/>
                <a:ea typeface="Arimo"/>
                <a:cs typeface="Arimo"/>
                <a:sym typeface="Arimo"/>
              </a:rPr>
              <a:t>reated this application to modernize the way local administrations collaborate with citizens. City halls often deal with numerous small, operational tasks that are important but difficult to prioritize due to limited staff or time. At the same time, many residents are willing to contribute if the process is simple, transparent, and rewarding. This app bridges that gap by providing a structured platform where the municipality can delegate certain tasks, and citizens can actively help improve their city.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FEF"/>
        </a:solidFill>
      </p:bgPr>
    </p:bg>
    <p:spTree>
      <p:nvGrpSpPr>
        <p:cNvPr id="1" name=""/>
        <p:cNvGrpSpPr/>
        <p:nvPr/>
      </p:nvGrpSpPr>
      <p:grpSpPr>
        <a:xfrm>
          <a:off x="0" y="0"/>
          <a:ext cx="0" cy="0"/>
          <a:chOff x="0" y="0"/>
          <a:chExt cx="0" cy="0"/>
        </a:xfrm>
      </p:grpSpPr>
      <p:sp>
        <p:nvSpPr>
          <p:cNvPr name="Freeform 2" id="2"/>
          <p:cNvSpPr/>
          <p:nvPr/>
        </p:nvSpPr>
        <p:spPr>
          <a:xfrm flipH="false" flipV="false" rot="0">
            <a:off x="0" y="2577065"/>
            <a:ext cx="18288000" cy="8991749"/>
          </a:xfrm>
          <a:custGeom>
            <a:avLst/>
            <a:gdLst/>
            <a:ahLst/>
            <a:cxnLst/>
            <a:rect r="r" b="b" t="t" l="l"/>
            <a:pathLst>
              <a:path h="8991749" w="18288000">
                <a:moveTo>
                  <a:pt x="0" y="0"/>
                </a:moveTo>
                <a:lnTo>
                  <a:pt x="18288000" y="0"/>
                </a:lnTo>
                <a:lnTo>
                  <a:pt x="18288000" y="8991750"/>
                </a:lnTo>
                <a:lnTo>
                  <a:pt x="0" y="899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36095" y="1958954"/>
            <a:ext cx="6217826" cy="6369092"/>
          </a:xfrm>
          <a:custGeom>
            <a:avLst/>
            <a:gdLst/>
            <a:ahLst/>
            <a:cxnLst/>
            <a:rect r="r" b="b" t="t" l="l"/>
            <a:pathLst>
              <a:path h="6369092" w="6217826">
                <a:moveTo>
                  <a:pt x="0" y="0"/>
                </a:moveTo>
                <a:lnTo>
                  <a:pt x="6217825" y="0"/>
                </a:lnTo>
                <a:lnTo>
                  <a:pt x="6217825" y="6369092"/>
                </a:lnTo>
                <a:lnTo>
                  <a:pt x="0" y="6369092"/>
                </a:lnTo>
                <a:lnTo>
                  <a:pt x="0" y="0"/>
                </a:lnTo>
                <a:close/>
              </a:path>
            </a:pathLst>
          </a:custGeom>
          <a:blipFill>
            <a:blip r:embed="rId4"/>
            <a:stretch>
              <a:fillRect l="0" t="0" r="0" b="0"/>
            </a:stretch>
          </a:blipFill>
        </p:spPr>
      </p:sp>
      <p:grpSp>
        <p:nvGrpSpPr>
          <p:cNvPr name="Group 4" id="4"/>
          <p:cNvGrpSpPr/>
          <p:nvPr/>
        </p:nvGrpSpPr>
        <p:grpSpPr>
          <a:xfrm rot="0">
            <a:off x="10365407" y="1561796"/>
            <a:ext cx="6608189" cy="5511144"/>
            <a:chOff x="0" y="0"/>
            <a:chExt cx="1740428" cy="1451495"/>
          </a:xfrm>
        </p:grpSpPr>
        <p:sp>
          <p:nvSpPr>
            <p:cNvPr name="Freeform 5" id="5"/>
            <p:cNvSpPr/>
            <p:nvPr/>
          </p:nvSpPr>
          <p:spPr>
            <a:xfrm flipH="false" flipV="false" rot="0">
              <a:off x="0" y="0"/>
              <a:ext cx="1740428" cy="1451495"/>
            </a:xfrm>
            <a:custGeom>
              <a:avLst/>
              <a:gdLst/>
              <a:ahLst/>
              <a:cxnLst/>
              <a:rect r="r" b="b" t="t" l="l"/>
              <a:pathLst>
                <a:path h="1451495" w="1740428">
                  <a:moveTo>
                    <a:pt x="58578" y="0"/>
                  </a:moveTo>
                  <a:lnTo>
                    <a:pt x="1681850" y="0"/>
                  </a:lnTo>
                  <a:cubicBezTo>
                    <a:pt x="1697386" y="0"/>
                    <a:pt x="1712286" y="6172"/>
                    <a:pt x="1723271" y="17157"/>
                  </a:cubicBezTo>
                  <a:cubicBezTo>
                    <a:pt x="1734257" y="28143"/>
                    <a:pt x="1740428" y="43042"/>
                    <a:pt x="1740428" y="58578"/>
                  </a:cubicBezTo>
                  <a:lnTo>
                    <a:pt x="1740428" y="1392917"/>
                  </a:lnTo>
                  <a:cubicBezTo>
                    <a:pt x="1740428" y="1425268"/>
                    <a:pt x="1714202" y="1451495"/>
                    <a:pt x="1681850" y="1451495"/>
                  </a:cubicBezTo>
                  <a:lnTo>
                    <a:pt x="58578" y="1451495"/>
                  </a:lnTo>
                  <a:cubicBezTo>
                    <a:pt x="43042" y="1451495"/>
                    <a:pt x="28143" y="1445323"/>
                    <a:pt x="17157" y="1434338"/>
                  </a:cubicBezTo>
                  <a:cubicBezTo>
                    <a:pt x="6172" y="1423352"/>
                    <a:pt x="0" y="1408452"/>
                    <a:pt x="0" y="1392917"/>
                  </a:cubicBezTo>
                  <a:lnTo>
                    <a:pt x="0" y="58578"/>
                  </a:lnTo>
                  <a:cubicBezTo>
                    <a:pt x="0" y="26226"/>
                    <a:pt x="26226" y="0"/>
                    <a:pt x="58578" y="0"/>
                  </a:cubicBezTo>
                  <a:close/>
                </a:path>
              </a:pathLst>
            </a:custGeom>
            <a:solidFill>
              <a:srgbClr val="FA9D70"/>
            </a:solidFill>
          </p:spPr>
        </p:sp>
        <p:sp>
          <p:nvSpPr>
            <p:cNvPr name="TextBox 6" id="6"/>
            <p:cNvSpPr txBox="true"/>
            <p:nvPr/>
          </p:nvSpPr>
          <p:spPr>
            <a:xfrm>
              <a:off x="0" y="-38100"/>
              <a:ext cx="1740428" cy="1489595"/>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5703784" y="701120"/>
            <a:ext cx="2205314" cy="2208074"/>
          </a:xfrm>
          <a:custGeom>
            <a:avLst/>
            <a:gdLst/>
            <a:ahLst/>
            <a:cxnLst/>
            <a:rect r="r" b="b" t="t" l="l"/>
            <a:pathLst>
              <a:path h="2208074" w="2205314">
                <a:moveTo>
                  <a:pt x="0" y="0"/>
                </a:moveTo>
                <a:lnTo>
                  <a:pt x="2205314" y="0"/>
                </a:lnTo>
                <a:lnTo>
                  <a:pt x="2205314" y="2208074"/>
                </a:lnTo>
                <a:lnTo>
                  <a:pt x="0" y="2208074"/>
                </a:lnTo>
                <a:lnTo>
                  <a:pt x="0" y="0"/>
                </a:lnTo>
                <a:close/>
              </a:path>
            </a:pathLst>
          </a:custGeom>
          <a:blipFill>
            <a:blip r:embed="rId5"/>
            <a:stretch>
              <a:fillRect l="0" t="0" r="0" b="0"/>
            </a:stretch>
          </a:blipFill>
        </p:spPr>
      </p:sp>
      <p:sp>
        <p:nvSpPr>
          <p:cNvPr name="TextBox 8" id="8"/>
          <p:cNvSpPr txBox="true"/>
          <p:nvPr/>
        </p:nvSpPr>
        <p:spPr>
          <a:xfrm rot="0">
            <a:off x="1734266" y="2136719"/>
            <a:ext cx="7409734" cy="1849750"/>
          </a:xfrm>
          <a:prstGeom prst="rect">
            <a:avLst/>
          </a:prstGeom>
        </p:spPr>
        <p:txBody>
          <a:bodyPr anchor="t" rtlCol="false" tIns="0" lIns="0" bIns="0" rIns="0">
            <a:spAutoFit/>
          </a:bodyPr>
          <a:lstStyle/>
          <a:p>
            <a:pPr algn="l">
              <a:lnSpc>
                <a:spcPts val="6884"/>
              </a:lnSpc>
            </a:pPr>
            <a:r>
              <a:rPr lang="en-US" sz="8499">
                <a:solidFill>
                  <a:srgbClr val="01544A"/>
                </a:solidFill>
                <a:latin typeface="Paalalabas Wide"/>
                <a:ea typeface="Paalalabas Wide"/>
                <a:cs typeface="Paalalabas Wide"/>
                <a:sym typeface="Paalalabas Wide"/>
              </a:rPr>
              <a:t>The Urban Challe</a:t>
            </a:r>
            <a:r>
              <a:rPr lang="en-US" sz="8499">
                <a:solidFill>
                  <a:srgbClr val="01544A"/>
                </a:solidFill>
                <a:latin typeface="Paalalabas Wide"/>
                <a:ea typeface="Paalalabas Wide"/>
                <a:cs typeface="Paalalabas Wide"/>
                <a:sym typeface="Paalalabas Wide"/>
              </a:rPr>
              <a:t>nge</a:t>
            </a:r>
          </a:p>
        </p:txBody>
      </p:sp>
      <p:sp>
        <p:nvSpPr>
          <p:cNvPr name="TextBox 9" id="9"/>
          <p:cNvSpPr txBox="true"/>
          <p:nvPr/>
        </p:nvSpPr>
        <p:spPr>
          <a:xfrm rot="0">
            <a:off x="1734266" y="4024569"/>
            <a:ext cx="7199192" cy="385445"/>
          </a:xfrm>
          <a:prstGeom prst="rect">
            <a:avLst/>
          </a:prstGeom>
        </p:spPr>
        <p:txBody>
          <a:bodyPr anchor="t" rtlCol="false" tIns="0" lIns="0" bIns="0" rIns="0">
            <a:spAutoFit/>
          </a:bodyPr>
          <a:lstStyle/>
          <a:p>
            <a:pPr algn="l">
              <a:lnSpc>
                <a:spcPts val="2799"/>
              </a:lnSpc>
            </a:pPr>
            <a:r>
              <a:rPr lang="en-US" sz="2799" b="true">
                <a:solidFill>
                  <a:srgbClr val="000000"/>
                </a:solidFill>
                <a:latin typeface="Arimo Bold"/>
                <a:ea typeface="Arimo Bold"/>
                <a:cs typeface="Arimo Bold"/>
                <a:sym typeface="Arimo Bold"/>
              </a:rPr>
              <a:t>W</a:t>
            </a:r>
            <a:r>
              <a:rPr lang="en-US" sz="2799" b="true">
                <a:solidFill>
                  <a:srgbClr val="000000"/>
                </a:solidFill>
                <a:latin typeface="Arimo Bold"/>
                <a:ea typeface="Arimo Bold"/>
                <a:cs typeface="Arimo Bold"/>
                <a:sym typeface="Arimo Bold"/>
              </a:rPr>
              <a:t>hat is the purpose of the application?</a:t>
            </a:r>
          </a:p>
        </p:txBody>
      </p:sp>
      <p:sp>
        <p:nvSpPr>
          <p:cNvPr name="TextBox 10" id="10"/>
          <p:cNvSpPr txBox="true"/>
          <p:nvPr/>
        </p:nvSpPr>
        <p:spPr>
          <a:xfrm rot="0">
            <a:off x="1734266" y="4799175"/>
            <a:ext cx="7409734" cy="2276475"/>
          </a:xfrm>
          <a:prstGeom prst="rect">
            <a:avLst/>
          </a:prstGeom>
        </p:spPr>
        <p:txBody>
          <a:bodyPr anchor="t" rtlCol="false" tIns="0" lIns="0" bIns="0" rIns="0">
            <a:spAutoFit/>
          </a:bodyPr>
          <a:lstStyle/>
          <a:p>
            <a:pPr algn="l">
              <a:lnSpc>
                <a:spcPts val="3000"/>
              </a:lnSpc>
            </a:pPr>
            <a:r>
              <a:rPr lang="en-US" sz="2000">
                <a:solidFill>
                  <a:srgbClr val="000000"/>
                </a:solidFill>
                <a:latin typeface="Arimo"/>
                <a:ea typeface="Arimo"/>
                <a:cs typeface="Arimo"/>
                <a:sym typeface="Arimo"/>
              </a:rPr>
              <a:t>Th</a:t>
            </a:r>
            <a:r>
              <a:rPr lang="en-US" sz="2000">
                <a:solidFill>
                  <a:srgbClr val="000000"/>
                </a:solidFill>
                <a:latin typeface="Arimo"/>
                <a:ea typeface="Arimo"/>
                <a:cs typeface="Arimo"/>
                <a:sym typeface="Arimo"/>
              </a:rPr>
              <a:t>e main purpose is to streamline cooperation between the municipality and its residents. The application enables the city hall to publish clearly defined tasks and allows citizens to pick them up and complete them in exchange for rewards. Through gamification, we encourage civic participation in a way that feels engaging, meaningful, and beneficial to both sides.</a:t>
            </a:r>
          </a:p>
        </p:txBody>
      </p:sp>
      <p:sp>
        <p:nvSpPr>
          <p:cNvPr name="TextBox 11" id="11"/>
          <p:cNvSpPr txBox="true"/>
          <p:nvPr/>
        </p:nvSpPr>
        <p:spPr>
          <a:xfrm rot="0">
            <a:off x="10683570" y="2456025"/>
            <a:ext cx="5628813" cy="4743450"/>
          </a:xfrm>
          <a:prstGeom prst="rect">
            <a:avLst/>
          </a:prstGeom>
        </p:spPr>
        <p:txBody>
          <a:bodyPr anchor="t" rtlCol="false" tIns="0" lIns="0" bIns="0" rIns="0">
            <a:spAutoFit/>
          </a:bodyPr>
          <a:lstStyle/>
          <a:p>
            <a:pPr algn="l" marL="539751" indent="-269876" lvl="1">
              <a:lnSpc>
                <a:spcPts val="3750"/>
              </a:lnSpc>
              <a:buFont typeface="Arial"/>
              <a:buChar char="•"/>
            </a:pPr>
            <a:r>
              <a:rPr lang="en-US" b="true" sz="2500">
                <a:solidFill>
                  <a:srgbClr val="FFFFFF"/>
                </a:solidFill>
                <a:latin typeface="Aileron Bold"/>
                <a:ea typeface="Aileron Bold"/>
                <a:cs typeface="Aileron Bold"/>
                <a:sym typeface="Aileron Bold"/>
              </a:rPr>
              <a:t>Collect</a:t>
            </a:r>
            <a:r>
              <a:rPr lang="en-US" b="true" sz="2500">
                <a:solidFill>
                  <a:srgbClr val="FFFFFF"/>
                </a:solidFill>
                <a:latin typeface="Aileron Bold"/>
                <a:ea typeface="Aileron Bold"/>
                <a:cs typeface="Aileron Bold"/>
                <a:sym typeface="Aileron Bold"/>
              </a:rPr>
              <a:t>ing simple data (bikes, pedestrians, signage)</a:t>
            </a:r>
          </a:p>
          <a:p>
            <a:pPr algn="l" marL="539751" indent="-269876" lvl="1">
              <a:lnSpc>
                <a:spcPts val="3750"/>
              </a:lnSpc>
              <a:buFont typeface="Arial"/>
              <a:buChar char="•"/>
            </a:pPr>
            <a:r>
              <a:rPr lang="en-US" b="true" sz="2500">
                <a:solidFill>
                  <a:srgbClr val="FFFFFF"/>
                </a:solidFill>
                <a:latin typeface="Aileron Bold"/>
                <a:ea typeface="Aileron Bold"/>
                <a:cs typeface="Aileron Bold"/>
                <a:sym typeface="Aileron Bold"/>
              </a:rPr>
              <a:t>Checking environmental conditions (noise, air sensors, trash bins)</a:t>
            </a:r>
          </a:p>
          <a:p>
            <a:pPr algn="l" marL="539751" indent="-269876" lvl="1">
              <a:lnSpc>
                <a:spcPts val="3750"/>
              </a:lnSpc>
              <a:buFont typeface="Arial"/>
              <a:buChar char="•"/>
            </a:pPr>
            <a:r>
              <a:rPr lang="en-US" b="true" sz="2500">
                <a:solidFill>
                  <a:srgbClr val="FFFFFF"/>
                </a:solidFill>
                <a:latin typeface="Aileron Bold"/>
                <a:ea typeface="Aileron Bold"/>
                <a:cs typeface="Aileron Bold"/>
                <a:sym typeface="Aileron Bold"/>
              </a:rPr>
              <a:t>Helping at community events</a:t>
            </a:r>
          </a:p>
          <a:p>
            <a:pPr algn="l" marL="539751" indent="-269876" lvl="1">
              <a:lnSpc>
                <a:spcPts val="3750"/>
              </a:lnSpc>
              <a:buFont typeface="Arial"/>
              <a:buChar char="•"/>
            </a:pPr>
            <a:r>
              <a:rPr lang="en-US" b="true" sz="2500">
                <a:solidFill>
                  <a:srgbClr val="FFFFFF"/>
                </a:solidFill>
                <a:latin typeface="Aileron Bold"/>
                <a:ea typeface="Aileron Bold"/>
                <a:cs typeface="Aileron Bold"/>
                <a:sym typeface="Aileron Bold"/>
              </a:rPr>
              <a:t>Documenting urban elements (benches, green areas, street lighting)</a:t>
            </a:r>
          </a:p>
          <a:p>
            <a:pPr algn="l">
              <a:lnSpc>
                <a:spcPts val="3750"/>
              </a:lnSpc>
            </a:pPr>
          </a:p>
        </p:txBody>
      </p:sp>
      <p:sp>
        <p:nvSpPr>
          <p:cNvPr name="TextBox 12" id="12"/>
          <p:cNvSpPr txBox="true"/>
          <p:nvPr/>
        </p:nvSpPr>
        <p:spPr>
          <a:xfrm rot="0">
            <a:off x="11874441" y="1752296"/>
            <a:ext cx="7409734" cy="614944"/>
          </a:xfrm>
          <a:prstGeom prst="rect">
            <a:avLst/>
          </a:prstGeom>
        </p:spPr>
        <p:txBody>
          <a:bodyPr anchor="t" rtlCol="false" tIns="0" lIns="0" bIns="0" rIns="0">
            <a:spAutoFit/>
          </a:bodyPr>
          <a:lstStyle/>
          <a:p>
            <a:pPr algn="l">
              <a:lnSpc>
                <a:spcPts val="4293"/>
              </a:lnSpc>
            </a:pPr>
            <a:r>
              <a:rPr lang="en-US" sz="5300">
                <a:solidFill>
                  <a:srgbClr val="FFFFFF"/>
                </a:solidFill>
                <a:latin typeface="Paalalabas Wide"/>
                <a:ea typeface="Paalalabas Wide"/>
                <a:cs typeface="Paalalabas Wide"/>
                <a:sym typeface="Paalalabas Wide"/>
              </a:rPr>
              <a:t>TASKS IDEAS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FEF"/>
        </a:solidFill>
      </p:bgPr>
    </p:bg>
    <p:spTree>
      <p:nvGrpSpPr>
        <p:cNvPr id="1" name=""/>
        <p:cNvGrpSpPr/>
        <p:nvPr/>
      </p:nvGrpSpPr>
      <p:grpSpPr>
        <a:xfrm>
          <a:off x="0" y="0"/>
          <a:ext cx="0" cy="0"/>
          <a:chOff x="0" y="0"/>
          <a:chExt cx="0" cy="0"/>
        </a:xfrm>
      </p:grpSpPr>
      <p:sp>
        <p:nvSpPr>
          <p:cNvPr name="Freeform 2" id="2"/>
          <p:cNvSpPr/>
          <p:nvPr/>
        </p:nvSpPr>
        <p:spPr>
          <a:xfrm flipH="false" flipV="false" rot="0">
            <a:off x="0" y="2577065"/>
            <a:ext cx="18288000" cy="8991749"/>
          </a:xfrm>
          <a:custGeom>
            <a:avLst/>
            <a:gdLst/>
            <a:ahLst/>
            <a:cxnLst/>
            <a:rect r="r" b="b" t="t" l="l"/>
            <a:pathLst>
              <a:path h="8991749" w="18288000">
                <a:moveTo>
                  <a:pt x="0" y="0"/>
                </a:moveTo>
                <a:lnTo>
                  <a:pt x="18288000" y="0"/>
                </a:lnTo>
                <a:lnTo>
                  <a:pt x="18288000" y="8991750"/>
                </a:lnTo>
                <a:lnTo>
                  <a:pt x="0" y="899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610385" y="2368468"/>
            <a:ext cx="6217826" cy="6369092"/>
          </a:xfrm>
          <a:custGeom>
            <a:avLst/>
            <a:gdLst/>
            <a:ahLst/>
            <a:cxnLst/>
            <a:rect r="r" b="b" t="t" l="l"/>
            <a:pathLst>
              <a:path h="6369092" w="6217826">
                <a:moveTo>
                  <a:pt x="0" y="0"/>
                </a:moveTo>
                <a:lnTo>
                  <a:pt x="6217826" y="0"/>
                </a:lnTo>
                <a:lnTo>
                  <a:pt x="6217826" y="6369092"/>
                </a:lnTo>
                <a:lnTo>
                  <a:pt x="0" y="6369092"/>
                </a:lnTo>
                <a:lnTo>
                  <a:pt x="0" y="0"/>
                </a:lnTo>
                <a:close/>
              </a:path>
            </a:pathLst>
          </a:custGeom>
          <a:blipFill>
            <a:blip r:embed="rId4"/>
            <a:stretch>
              <a:fillRect l="0" t="0" r="0" b="0"/>
            </a:stretch>
          </a:blipFill>
        </p:spPr>
      </p:sp>
      <p:grpSp>
        <p:nvGrpSpPr>
          <p:cNvPr name="Group 4" id="4"/>
          <p:cNvGrpSpPr/>
          <p:nvPr/>
        </p:nvGrpSpPr>
        <p:grpSpPr>
          <a:xfrm rot="0">
            <a:off x="9606399" y="519665"/>
            <a:ext cx="7282508" cy="8229600"/>
            <a:chOff x="0" y="0"/>
            <a:chExt cx="1918027" cy="2167467"/>
          </a:xfrm>
        </p:grpSpPr>
        <p:sp>
          <p:nvSpPr>
            <p:cNvPr name="Freeform 5" id="5"/>
            <p:cNvSpPr/>
            <p:nvPr/>
          </p:nvSpPr>
          <p:spPr>
            <a:xfrm flipH="false" flipV="false" rot="0">
              <a:off x="0" y="0"/>
              <a:ext cx="1918027" cy="2167467"/>
            </a:xfrm>
            <a:custGeom>
              <a:avLst/>
              <a:gdLst/>
              <a:ahLst/>
              <a:cxnLst/>
              <a:rect r="r" b="b" t="t" l="l"/>
              <a:pathLst>
                <a:path h="2167467" w="1918027">
                  <a:moveTo>
                    <a:pt x="53154" y="0"/>
                  </a:moveTo>
                  <a:lnTo>
                    <a:pt x="1864873" y="0"/>
                  </a:lnTo>
                  <a:cubicBezTo>
                    <a:pt x="1878970" y="0"/>
                    <a:pt x="1892490" y="5600"/>
                    <a:pt x="1902458" y="15569"/>
                  </a:cubicBezTo>
                  <a:cubicBezTo>
                    <a:pt x="1912427" y="25537"/>
                    <a:pt x="1918027" y="39057"/>
                    <a:pt x="1918027" y="53154"/>
                  </a:cubicBezTo>
                  <a:lnTo>
                    <a:pt x="1918027" y="2114313"/>
                  </a:lnTo>
                  <a:cubicBezTo>
                    <a:pt x="1918027" y="2143669"/>
                    <a:pt x="1894229" y="2167467"/>
                    <a:pt x="1864873" y="2167467"/>
                  </a:cubicBezTo>
                  <a:lnTo>
                    <a:pt x="53154" y="2167467"/>
                  </a:lnTo>
                  <a:cubicBezTo>
                    <a:pt x="23798" y="2167467"/>
                    <a:pt x="0" y="2143669"/>
                    <a:pt x="0" y="2114313"/>
                  </a:cubicBezTo>
                  <a:lnTo>
                    <a:pt x="0" y="53154"/>
                  </a:lnTo>
                  <a:cubicBezTo>
                    <a:pt x="0" y="23798"/>
                    <a:pt x="23798" y="0"/>
                    <a:pt x="53154" y="0"/>
                  </a:cubicBezTo>
                  <a:close/>
                </a:path>
              </a:pathLst>
            </a:custGeom>
            <a:solidFill>
              <a:srgbClr val="FA9D70"/>
            </a:solidFill>
          </p:spPr>
        </p:sp>
        <p:sp>
          <p:nvSpPr>
            <p:cNvPr name="TextBox 6" id="6"/>
            <p:cNvSpPr txBox="true"/>
            <p:nvPr/>
          </p:nvSpPr>
          <p:spPr>
            <a:xfrm>
              <a:off x="0" y="-38100"/>
              <a:ext cx="1918027"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8269117" y="8427219"/>
            <a:ext cx="2878193" cy="1470495"/>
          </a:xfrm>
          <a:custGeom>
            <a:avLst/>
            <a:gdLst/>
            <a:ahLst/>
            <a:cxnLst/>
            <a:rect r="r" b="b" t="t" l="l"/>
            <a:pathLst>
              <a:path h="1470495" w="2878193">
                <a:moveTo>
                  <a:pt x="0" y="0"/>
                </a:moveTo>
                <a:lnTo>
                  <a:pt x="2878193" y="0"/>
                </a:lnTo>
                <a:lnTo>
                  <a:pt x="2878193" y="1470495"/>
                </a:lnTo>
                <a:lnTo>
                  <a:pt x="0" y="14704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5201648" y="0"/>
            <a:ext cx="3374520" cy="3378743"/>
          </a:xfrm>
          <a:custGeom>
            <a:avLst/>
            <a:gdLst/>
            <a:ahLst/>
            <a:cxnLst/>
            <a:rect r="r" b="b" t="t" l="l"/>
            <a:pathLst>
              <a:path h="3378743" w="3374520">
                <a:moveTo>
                  <a:pt x="0" y="0"/>
                </a:moveTo>
                <a:lnTo>
                  <a:pt x="3374519" y="0"/>
                </a:lnTo>
                <a:lnTo>
                  <a:pt x="3374519" y="3378743"/>
                </a:lnTo>
                <a:lnTo>
                  <a:pt x="0" y="3378743"/>
                </a:lnTo>
                <a:lnTo>
                  <a:pt x="0" y="0"/>
                </a:lnTo>
                <a:close/>
              </a:path>
            </a:pathLst>
          </a:custGeom>
          <a:blipFill>
            <a:blip r:embed="rId7"/>
            <a:stretch>
              <a:fillRect l="0" t="0" r="0" b="0"/>
            </a:stretch>
          </a:blipFill>
        </p:spPr>
      </p:sp>
      <p:sp>
        <p:nvSpPr>
          <p:cNvPr name="TextBox 9" id="9"/>
          <p:cNvSpPr txBox="true"/>
          <p:nvPr/>
        </p:nvSpPr>
        <p:spPr>
          <a:xfrm rot="0">
            <a:off x="1545946" y="824465"/>
            <a:ext cx="7786373" cy="2716525"/>
          </a:xfrm>
          <a:prstGeom prst="rect">
            <a:avLst/>
          </a:prstGeom>
        </p:spPr>
        <p:txBody>
          <a:bodyPr anchor="t" rtlCol="false" tIns="0" lIns="0" bIns="0" rIns="0">
            <a:spAutoFit/>
          </a:bodyPr>
          <a:lstStyle/>
          <a:p>
            <a:pPr algn="l">
              <a:lnSpc>
                <a:spcPts val="6884"/>
              </a:lnSpc>
            </a:pPr>
            <a:r>
              <a:rPr lang="en-US" sz="8499">
                <a:solidFill>
                  <a:srgbClr val="01544A"/>
                </a:solidFill>
                <a:latin typeface="Paalalabas Wide"/>
                <a:ea typeface="Paalalabas Wide"/>
                <a:cs typeface="Paalalabas Wide"/>
                <a:sym typeface="Paalalabas Wide"/>
              </a:rPr>
              <a:t>Why is the application a good idea?</a:t>
            </a:r>
          </a:p>
        </p:txBody>
      </p:sp>
      <p:sp>
        <p:nvSpPr>
          <p:cNvPr name="TextBox 10" id="10"/>
          <p:cNvSpPr txBox="true"/>
          <p:nvPr/>
        </p:nvSpPr>
        <p:spPr>
          <a:xfrm rot="0">
            <a:off x="9708213" y="672065"/>
            <a:ext cx="6506313" cy="8077200"/>
          </a:xfrm>
          <a:prstGeom prst="rect">
            <a:avLst/>
          </a:prstGeom>
        </p:spPr>
        <p:txBody>
          <a:bodyPr anchor="t" rtlCol="false" tIns="0" lIns="0" bIns="0" rIns="0">
            <a:spAutoFit/>
          </a:bodyPr>
          <a:lstStyle/>
          <a:p>
            <a:pPr algn="l" marL="539751" indent="-269876" lvl="1">
              <a:lnSpc>
                <a:spcPts val="3750"/>
              </a:lnSpc>
              <a:buFont typeface="Arial"/>
              <a:buChar char="•"/>
            </a:pPr>
            <a:r>
              <a:rPr lang="en-US" b="true" sz="2500">
                <a:solidFill>
                  <a:srgbClr val="FFFFFF"/>
                </a:solidFill>
                <a:latin typeface="Aileron Bold"/>
                <a:ea typeface="Aileron Bold"/>
                <a:cs typeface="Aileron Bold"/>
                <a:sym typeface="Aileron Bold"/>
              </a:rPr>
              <a:t>Improves administrative efficiency by outsourcing simple, non-technical tasks to willing community members.</a:t>
            </a:r>
          </a:p>
          <a:p>
            <a:pPr algn="l" marL="539751" indent="-269876" lvl="1">
              <a:lnSpc>
                <a:spcPts val="3750"/>
              </a:lnSpc>
              <a:buFont typeface="Arial"/>
              <a:buChar char="•"/>
            </a:pPr>
            <a:r>
              <a:rPr lang="en-US" b="true" sz="2500">
                <a:solidFill>
                  <a:srgbClr val="FFFFFF"/>
                </a:solidFill>
                <a:latin typeface="Aileron Bold"/>
                <a:ea typeface="Aileron Bold"/>
                <a:cs typeface="Aileron Bold"/>
                <a:sym typeface="Aileron Bold"/>
              </a:rPr>
              <a:t>Strengthens civic engagem</a:t>
            </a:r>
            <a:r>
              <a:rPr lang="en-US" b="true" sz="2500">
                <a:solidFill>
                  <a:srgbClr val="FFFFFF"/>
                </a:solidFill>
                <a:latin typeface="Aileron Bold"/>
                <a:ea typeface="Aileron Bold"/>
                <a:cs typeface="Aileron Bold"/>
                <a:sym typeface="Aileron Bold"/>
              </a:rPr>
              <a:t>ent, enabling residents to directly contribut</a:t>
            </a:r>
            <a:r>
              <a:rPr lang="en-US" b="true" sz="2500">
                <a:solidFill>
                  <a:srgbClr val="FFFFFF"/>
                </a:solidFill>
                <a:latin typeface="Aileron Bold"/>
                <a:ea typeface="Aileron Bold"/>
                <a:cs typeface="Aileron Bold"/>
                <a:sym typeface="Aileron Bold"/>
              </a:rPr>
              <a:t>e to the development of their city.</a:t>
            </a:r>
          </a:p>
          <a:p>
            <a:pPr algn="l" marL="539751" indent="-269876" lvl="1">
              <a:lnSpc>
                <a:spcPts val="3750"/>
              </a:lnSpc>
              <a:buFont typeface="Arial"/>
              <a:buChar char="•"/>
            </a:pPr>
            <a:r>
              <a:rPr lang="en-US" b="true" sz="2500">
                <a:solidFill>
                  <a:srgbClr val="FFFFFF"/>
                </a:solidFill>
                <a:latin typeface="Aileron Bold"/>
                <a:ea typeface="Aileron Bold"/>
                <a:cs typeface="Aileron Bold"/>
                <a:sym typeface="Aileron Bold"/>
              </a:rPr>
              <a:t>Uses gamification to create motivation and make civic involvement enjoyable.</a:t>
            </a:r>
          </a:p>
          <a:p>
            <a:pPr algn="l" marL="539751" indent="-269876" lvl="1">
              <a:lnSpc>
                <a:spcPts val="3750"/>
              </a:lnSpc>
              <a:buFont typeface="Arial"/>
              <a:buChar char="•"/>
            </a:pPr>
            <a:r>
              <a:rPr lang="en-US" b="true" sz="2500">
                <a:solidFill>
                  <a:srgbClr val="FFFFFF"/>
                </a:solidFill>
                <a:latin typeface="Aileron Bold"/>
                <a:ea typeface="Aileron Bold"/>
                <a:cs typeface="Aileron Bold"/>
                <a:sym typeface="Aileron Bold"/>
              </a:rPr>
              <a:t>Builds a stronger community by increasing transparency and cooperation between citizens and local government.</a:t>
            </a:r>
          </a:p>
          <a:p>
            <a:pPr algn="l" marL="539751" indent="-269876" lvl="1">
              <a:lnSpc>
                <a:spcPts val="3750"/>
              </a:lnSpc>
              <a:buFont typeface="Arial"/>
              <a:buChar char="•"/>
            </a:pPr>
            <a:r>
              <a:rPr lang="en-US" b="true" sz="2500">
                <a:solidFill>
                  <a:srgbClr val="FFFFFF"/>
                </a:solidFill>
                <a:latin typeface="Aileron Bold"/>
                <a:ea typeface="Aileron Bold"/>
                <a:cs typeface="Aileron Bold"/>
                <a:sym typeface="Aileron Bold"/>
              </a:rPr>
              <a:t>Optimizes public resources, helping the city address small but important tasks more quickly and at a lower cost.</a:t>
            </a:r>
          </a:p>
          <a:p>
            <a:pPr algn="l">
              <a:lnSpc>
                <a:spcPts val="375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FEF"/>
        </a:solidFill>
      </p:bgPr>
    </p:bg>
    <p:spTree>
      <p:nvGrpSpPr>
        <p:cNvPr id="1" name=""/>
        <p:cNvGrpSpPr/>
        <p:nvPr/>
      </p:nvGrpSpPr>
      <p:grpSpPr>
        <a:xfrm>
          <a:off x="0" y="0"/>
          <a:ext cx="0" cy="0"/>
          <a:chOff x="0" y="0"/>
          <a:chExt cx="0" cy="0"/>
        </a:xfrm>
      </p:grpSpPr>
      <p:sp>
        <p:nvSpPr>
          <p:cNvPr name="Freeform 2" id="2"/>
          <p:cNvSpPr/>
          <p:nvPr/>
        </p:nvSpPr>
        <p:spPr>
          <a:xfrm flipH="false" flipV="false" rot="0">
            <a:off x="0" y="2577065"/>
            <a:ext cx="18288000" cy="8991749"/>
          </a:xfrm>
          <a:custGeom>
            <a:avLst/>
            <a:gdLst/>
            <a:ahLst/>
            <a:cxnLst/>
            <a:rect r="r" b="b" t="t" l="l"/>
            <a:pathLst>
              <a:path h="8991749" w="18288000">
                <a:moveTo>
                  <a:pt x="0" y="0"/>
                </a:moveTo>
                <a:lnTo>
                  <a:pt x="18288000" y="0"/>
                </a:lnTo>
                <a:lnTo>
                  <a:pt x="18288000" y="8991750"/>
                </a:lnTo>
                <a:lnTo>
                  <a:pt x="0" y="899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648485" y="2368468"/>
            <a:ext cx="6217826" cy="6369092"/>
          </a:xfrm>
          <a:custGeom>
            <a:avLst/>
            <a:gdLst/>
            <a:ahLst/>
            <a:cxnLst/>
            <a:rect r="r" b="b" t="t" l="l"/>
            <a:pathLst>
              <a:path h="6369092" w="6217826">
                <a:moveTo>
                  <a:pt x="0" y="0"/>
                </a:moveTo>
                <a:lnTo>
                  <a:pt x="6217826" y="0"/>
                </a:lnTo>
                <a:lnTo>
                  <a:pt x="6217826" y="6369092"/>
                </a:lnTo>
                <a:lnTo>
                  <a:pt x="0" y="6369092"/>
                </a:lnTo>
                <a:lnTo>
                  <a:pt x="0" y="0"/>
                </a:lnTo>
                <a:close/>
              </a:path>
            </a:pathLst>
          </a:custGeom>
          <a:blipFill>
            <a:blip r:embed="rId4"/>
            <a:stretch>
              <a:fillRect l="0" t="0" r="0" b="0"/>
            </a:stretch>
          </a:blipFill>
        </p:spPr>
      </p:sp>
      <p:grpSp>
        <p:nvGrpSpPr>
          <p:cNvPr name="Group 4" id="4"/>
          <p:cNvGrpSpPr/>
          <p:nvPr/>
        </p:nvGrpSpPr>
        <p:grpSpPr>
          <a:xfrm rot="0">
            <a:off x="2659886" y="2667753"/>
            <a:ext cx="8950499" cy="5340571"/>
            <a:chOff x="0" y="0"/>
            <a:chExt cx="2357333" cy="1406570"/>
          </a:xfrm>
        </p:grpSpPr>
        <p:sp>
          <p:nvSpPr>
            <p:cNvPr name="Freeform 5" id="5"/>
            <p:cNvSpPr/>
            <p:nvPr/>
          </p:nvSpPr>
          <p:spPr>
            <a:xfrm flipH="false" flipV="false" rot="0">
              <a:off x="0" y="0"/>
              <a:ext cx="2357333" cy="1406570"/>
            </a:xfrm>
            <a:custGeom>
              <a:avLst/>
              <a:gdLst/>
              <a:ahLst/>
              <a:cxnLst/>
              <a:rect r="r" b="b" t="t" l="l"/>
              <a:pathLst>
                <a:path h="1406570" w="2357333">
                  <a:moveTo>
                    <a:pt x="43249" y="0"/>
                  </a:moveTo>
                  <a:lnTo>
                    <a:pt x="2314085" y="0"/>
                  </a:lnTo>
                  <a:cubicBezTo>
                    <a:pt x="2337970" y="0"/>
                    <a:pt x="2357333" y="19363"/>
                    <a:pt x="2357333" y="43249"/>
                  </a:cubicBezTo>
                  <a:lnTo>
                    <a:pt x="2357333" y="1363322"/>
                  </a:lnTo>
                  <a:cubicBezTo>
                    <a:pt x="2357333" y="1374792"/>
                    <a:pt x="2352777" y="1385792"/>
                    <a:pt x="2344666" y="1393903"/>
                  </a:cubicBezTo>
                  <a:cubicBezTo>
                    <a:pt x="2336555" y="1402014"/>
                    <a:pt x="2325555" y="1406570"/>
                    <a:pt x="2314085" y="1406570"/>
                  </a:cubicBezTo>
                  <a:lnTo>
                    <a:pt x="43249" y="1406570"/>
                  </a:lnTo>
                  <a:cubicBezTo>
                    <a:pt x="19363" y="1406570"/>
                    <a:pt x="0" y="1387207"/>
                    <a:pt x="0" y="1363322"/>
                  </a:cubicBezTo>
                  <a:lnTo>
                    <a:pt x="0" y="43249"/>
                  </a:lnTo>
                  <a:cubicBezTo>
                    <a:pt x="0" y="31778"/>
                    <a:pt x="4557" y="20778"/>
                    <a:pt x="12667" y="12667"/>
                  </a:cubicBezTo>
                  <a:cubicBezTo>
                    <a:pt x="20778" y="4557"/>
                    <a:pt x="31778" y="0"/>
                    <a:pt x="43249" y="0"/>
                  </a:cubicBezTo>
                  <a:close/>
                </a:path>
              </a:pathLst>
            </a:custGeom>
            <a:solidFill>
              <a:srgbClr val="FA9D70"/>
            </a:solidFill>
          </p:spPr>
        </p:sp>
        <p:sp>
          <p:nvSpPr>
            <p:cNvPr name="TextBox 6" id="6"/>
            <p:cNvSpPr txBox="true"/>
            <p:nvPr/>
          </p:nvSpPr>
          <p:spPr>
            <a:xfrm>
              <a:off x="0" y="-38100"/>
              <a:ext cx="2357333" cy="144467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8269117" y="8427219"/>
            <a:ext cx="2878193" cy="1470495"/>
          </a:xfrm>
          <a:custGeom>
            <a:avLst/>
            <a:gdLst/>
            <a:ahLst/>
            <a:cxnLst/>
            <a:rect r="r" b="b" t="t" l="l"/>
            <a:pathLst>
              <a:path h="1470495" w="2878193">
                <a:moveTo>
                  <a:pt x="0" y="0"/>
                </a:moveTo>
                <a:lnTo>
                  <a:pt x="2878193" y="0"/>
                </a:lnTo>
                <a:lnTo>
                  <a:pt x="2878193" y="1470495"/>
                </a:lnTo>
                <a:lnTo>
                  <a:pt x="0" y="14704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740107">
            <a:off x="1492023" y="6400352"/>
            <a:ext cx="1562664" cy="2407466"/>
          </a:xfrm>
          <a:custGeom>
            <a:avLst/>
            <a:gdLst/>
            <a:ahLst/>
            <a:cxnLst/>
            <a:rect r="r" b="b" t="t" l="l"/>
            <a:pathLst>
              <a:path h="2407466" w="1562664">
                <a:moveTo>
                  <a:pt x="0" y="0"/>
                </a:moveTo>
                <a:lnTo>
                  <a:pt x="1562664" y="0"/>
                </a:lnTo>
                <a:lnTo>
                  <a:pt x="1562664" y="2407465"/>
                </a:lnTo>
                <a:lnTo>
                  <a:pt x="0" y="24074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304385" y="7604085"/>
            <a:ext cx="2983615" cy="2978190"/>
          </a:xfrm>
          <a:custGeom>
            <a:avLst/>
            <a:gdLst/>
            <a:ahLst/>
            <a:cxnLst/>
            <a:rect r="r" b="b" t="t" l="l"/>
            <a:pathLst>
              <a:path h="2978190" w="2983615">
                <a:moveTo>
                  <a:pt x="0" y="0"/>
                </a:moveTo>
                <a:lnTo>
                  <a:pt x="2983615" y="0"/>
                </a:lnTo>
                <a:lnTo>
                  <a:pt x="2983615" y="2978190"/>
                </a:lnTo>
                <a:lnTo>
                  <a:pt x="0" y="29781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4574331" y="1314060"/>
            <a:ext cx="1242338" cy="1263005"/>
          </a:xfrm>
          <a:custGeom>
            <a:avLst/>
            <a:gdLst/>
            <a:ahLst/>
            <a:cxnLst/>
            <a:rect r="r" b="b" t="t" l="l"/>
            <a:pathLst>
              <a:path h="1263005" w="1242338">
                <a:moveTo>
                  <a:pt x="0" y="0"/>
                </a:moveTo>
                <a:lnTo>
                  <a:pt x="1242338" y="0"/>
                </a:lnTo>
                <a:lnTo>
                  <a:pt x="1242338" y="1263005"/>
                </a:lnTo>
                <a:lnTo>
                  <a:pt x="0" y="126300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9708213" y="1028700"/>
            <a:ext cx="3168447" cy="3172412"/>
          </a:xfrm>
          <a:custGeom>
            <a:avLst/>
            <a:gdLst/>
            <a:ahLst/>
            <a:cxnLst/>
            <a:rect r="r" b="b" t="t" l="l"/>
            <a:pathLst>
              <a:path h="3172412" w="3168447">
                <a:moveTo>
                  <a:pt x="0" y="0"/>
                </a:moveTo>
                <a:lnTo>
                  <a:pt x="3168447" y="0"/>
                </a:lnTo>
                <a:lnTo>
                  <a:pt x="3168447" y="3172412"/>
                </a:lnTo>
                <a:lnTo>
                  <a:pt x="0" y="3172412"/>
                </a:lnTo>
                <a:lnTo>
                  <a:pt x="0" y="0"/>
                </a:lnTo>
                <a:close/>
              </a:path>
            </a:pathLst>
          </a:custGeom>
          <a:blipFill>
            <a:blip r:embed="rId13"/>
            <a:stretch>
              <a:fillRect l="0" t="0" r="0" b="0"/>
            </a:stretch>
          </a:blipFill>
        </p:spPr>
      </p:sp>
      <p:sp>
        <p:nvSpPr>
          <p:cNvPr name="TextBox 12" id="12"/>
          <p:cNvSpPr txBox="true"/>
          <p:nvPr/>
        </p:nvSpPr>
        <p:spPr>
          <a:xfrm rot="0">
            <a:off x="482743" y="842372"/>
            <a:ext cx="10580873" cy="1825381"/>
          </a:xfrm>
          <a:prstGeom prst="rect">
            <a:avLst/>
          </a:prstGeom>
        </p:spPr>
        <p:txBody>
          <a:bodyPr anchor="t" rtlCol="false" tIns="0" lIns="0" bIns="0" rIns="0">
            <a:spAutoFit/>
          </a:bodyPr>
          <a:lstStyle/>
          <a:p>
            <a:pPr algn="l">
              <a:lnSpc>
                <a:spcPts val="4617"/>
              </a:lnSpc>
            </a:pPr>
            <a:r>
              <a:rPr lang="en-US" sz="5700">
                <a:solidFill>
                  <a:srgbClr val="01544A"/>
                </a:solidFill>
                <a:latin typeface="Paalalabas Wide"/>
                <a:ea typeface="Paalalabas Wide"/>
                <a:cs typeface="Paalalabas Wide"/>
                <a:sym typeface="Paalalabas Wide"/>
              </a:rPr>
              <a:t>Why doesn’t the application include a complaints or reporting system?</a:t>
            </a:r>
          </a:p>
        </p:txBody>
      </p:sp>
      <p:sp>
        <p:nvSpPr>
          <p:cNvPr name="TextBox 13" id="13"/>
          <p:cNvSpPr txBox="true"/>
          <p:nvPr/>
        </p:nvSpPr>
        <p:spPr>
          <a:xfrm rot="0">
            <a:off x="2555879" y="3047325"/>
            <a:ext cx="9158514" cy="4556760"/>
          </a:xfrm>
          <a:prstGeom prst="rect">
            <a:avLst/>
          </a:prstGeom>
        </p:spPr>
        <p:txBody>
          <a:bodyPr anchor="t" rtlCol="false" tIns="0" lIns="0" bIns="0" rIns="0">
            <a:spAutoFit/>
          </a:bodyPr>
          <a:lstStyle/>
          <a:p>
            <a:pPr algn="l" marL="518162" indent="-259081" lvl="1">
              <a:lnSpc>
                <a:spcPts val="3600"/>
              </a:lnSpc>
              <a:buFont typeface="Arial"/>
              <a:buChar char="•"/>
            </a:pPr>
            <a:r>
              <a:rPr lang="en-US" b="true" sz="2400">
                <a:solidFill>
                  <a:srgbClr val="FFFFFF"/>
                </a:solidFill>
                <a:latin typeface="Aileron Bold"/>
                <a:ea typeface="Aileron Bold"/>
                <a:cs typeface="Aileron Bold"/>
                <a:sym typeface="Aileron Bold"/>
              </a:rPr>
              <a:t>The app int</a:t>
            </a:r>
            <a:r>
              <a:rPr lang="en-US" b="true" sz="2400">
                <a:solidFill>
                  <a:srgbClr val="FFFFFF"/>
                </a:solidFill>
                <a:latin typeface="Aileron Bold"/>
                <a:ea typeface="Aileron Bold"/>
                <a:cs typeface="Aileron Bold"/>
                <a:sym typeface="Aileron Bold"/>
              </a:rPr>
              <a:t>entionally does not includ</a:t>
            </a:r>
            <a:r>
              <a:rPr lang="en-US" b="true" sz="2400">
                <a:solidFill>
                  <a:srgbClr val="FFFFFF"/>
                </a:solidFill>
                <a:latin typeface="Aileron Bold"/>
                <a:ea typeface="Aileron Bold"/>
                <a:cs typeface="Aileron Bold"/>
                <a:sym typeface="Aileron Bold"/>
              </a:rPr>
              <a:t>e a reporting/complaints feature because such a system already exists on the official website of the Timișoara Municipality. Our goal is not to duplicate existing tools, but to complement them.</a:t>
            </a:r>
          </a:p>
          <a:p>
            <a:pPr algn="l" marL="518162" indent="-259081" lvl="1">
              <a:lnSpc>
                <a:spcPts val="3600"/>
              </a:lnSpc>
              <a:buFont typeface="Arial"/>
              <a:buChar char="•"/>
            </a:pPr>
            <a:r>
              <a:rPr lang="en-US" b="true" sz="2400">
                <a:solidFill>
                  <a:srgbClr val="FFFFFF"/>
                </a:solidFill>
                <a:latin typeface="Aileron Bold"/>
                <a:ea typeface="Aileron Bold"/>
                <a:cs typeface="Aileron Bold"/>
                <a:sym typeface="Aileron Bold"/>
              </a:rPr>
              <a:t> While the mu</a:t>
            </a:r>
            <a:r>
              <a:rPr lang="en-US" b="true" sz="2400">
                <a:solidFill>
                  <a:srgbClr val="FFFFFF"/>
                </a:solidFill>
                <a:latin typeface="Aileron Bold"/>
                <a:ea typeface="Aileron Bold"/>
                <a:cs typeface="Aileron Bold"/>
                <a:sym typeface="Aileron Bold"/>
              </a:rPr>
              <a:t>nicipality’s platform focuses on reporting issues, our application focuses on solving tasks that are formally delegated by the city and completed by citizens in a structured, rewarded way. The two systems work in parallel and serve different purposes.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FEF"/>
        </a:solidFill>
      </p:bgPr>
    </p:bg>
    <p:spTree>
      <p:nvGrpSpPr>
        <p:cNvPr id="1" name=""/>
        <p:cNvGrpSpPr/>
        <p:nvPr/>
      </p:nvGrpSpPr>
      <p:grpSpPr>
        <a:xfrm>
          <a:off x="0" y="0"/>
          <a:ext cx="0" cy="0"/>
          <a:chOff x="0" y="0"/>
          <a:chExt cx="0" cy="0"/>
        </a:xfrm>
      </p:grpSpPr>
      <p:sp>
        <p:nvSpPr>
          <p:cNvPr name="Freeform 2" id="2"/>
          <p:cNvSpPr/>
          <p:nvPr/>
        </p:nvSpPr>
        <p:spPr>
          <a:xfrm flipH="false" flipV="false" rot="0">
            <a:off x="0" y="2577065"/>
            <a:ext cx="18288000" cy="8991749"/>
          </a:xfrm>
          <a:custGeom>
            <a:avLst/>
            <a:gdLst/>
            <a:ahLst/>
            <a:cxnLst/>
            <a:rect r="r" b="b" t="t" l="l"/>
            <a:pathLst>
              <a:path h="8991749" w="18288000">
                <a:moveTo>
                  <a:pt x="0" y="0"/>
                </a:moveTo>
                <a:lnTo>
                  <a:pt x="18288000" y="0"/>
                </a:lnTo>
                <a:lnTo>
                  <a:pt x="18288000" y="8991750"/>
                </a:lnTo>
                <a:lnTo>
                  <a:pt x="0" y="899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13195" y="2778523"/>
            <a:ext cx="7072933" cy="4729954"/>
            <a:chOff x="0" y="0"/>
            <a:chExt cx="1862830" cy="1245749"/>
          </a:xfrm>
        </p:grpSpPr>
        <p:sp>
          <p:nvSpPr>
            <p:cNvPr name="Freeform 4" id="4"/>
            <p:cNvSpPr/>
            <p:nvPr/>
          </p:nvSpPr>
          <p:spPr>
            <a:xfrm flipH="false" flipV="false" rot="0">
              <a:off x="0" y="0"/>
              <a:ext cx="1862830" cy="1245749"/>
            </a:xfrm>
            <a:custGeom>
              <a:avLst/>
              <a:gdLst/>
              <a:ahLst/>
              <a:cxnLst/>
              <a:rect r="r" b="b" t="t" l="l"/>
              <a:pathLst>
                <a:path h="1245749" w="1862830">
                  <a:moveTo>
                    <a:pt x="54729" y="0"/>
                  </a:moveTo>
                  <a:lnTo>
                    <a:pt x="1808101" y="0"/>
                  </a:lnTo>
                  <a:cubicBezTo>
                    <a:pt x="1822616" y="0"/>
                    <a:pt x="1836537" y="5766"/>
                    <a:pt x="1846800" y="16030"/>
                  </a:cubicBezTo>
                  <a:cubicBezTo>
                    <a:pt x="1857064" y="26294"/>
                    <a:pt x="1862830" y="40214"/>
                    <a:pt x="1862830" y="54729"/>
                  </a:cubicBezTo>
                  <a:lnTo>
                    <a:pt x="1862830" y="1191020"/>
                  </a:lnTo>
                  <a:cubicBezTo>
                    <a:pt x="1862830" y="1205535"/>
                    <a:pt x="1857064" y="1219456"/>
                    <a:pt x="1846800" y="1229719"/>
                  </a:cubicBezTo>
                  <a:cubicBezTo>
                    <a:pt x="1836537" y="1239983"/>
                    <a:pt x="1822616" y="1245749"/>
                    <a:pt x="1808101" y="1245749"/>
                  </a:cubicBezTo>
                  <a:lnTo>
                    <a:pt x="54729" y="1245749"/>
                  </a:lnTo>
                  <a:cubicBezTo>
                    <a:pt x="40214" y="1245749"/>
                    <a:pt x="26294" y="1239983"/>
                    <a:pt x="16030" y="1229719"/>
                  </a:cubicBezTo>
                  <a:cubicBezTo>
                    <a:pt x="5766" y="1219456"/>
                    <a:pt x="0" y="1205535"/>
                    <a:pt x="0" y="1191020"/>
                  </a:cubicBezTo>
                  <a:lnTo>
                    <a:pt x="0" y="54729"/>
                  </a:lnTo>
                  <a:cubicBezTo>
                    <a:pt x="0" y="40214"/>
                    <a:pt x="5766" y="26294"/>
                    <a:pt x="16030" y="16030"/>
                  </a:cubicBezTo>
                  <a:cubicBezTo>
                    <a:pt x="26294" y="5766"/>
                    <a:pt x="40214" y="0"/>
                    <a:pt x="54729" y="0"/>
                  </a:cubicBezTo>
                  <a:close/>
                </a:path>
              </a:pathLst>
            </a:custGeom>
            <a:solidFill>
              <a:srgbClr val="FA9D70"/>
            </a:solidFill>
          </p:spPr>
        </p:sp>
        <p:sp>
          <p:nvSpPr>
            <p:cNvPr name="TextBox 5" id="5"/>
            <p:cNvSpPr txBox="true"/>
            <p:nvPr/>
          </p:nvSpPr>
          <p:spPr>
            <a:xfrm>
              <a:off x="0" y="-38100"/>
              <a:ext cx="1862830" cy="128384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40526" y="8523053"/>
            <a:ext cx="2878193" cy="1470495"/>
          </a:xfrm>
          <a:custGeom>
            <a:avLst/>
            <a:gdLst/>
            <a:ahLst/>
            <a:cxnLst/>
            <a:rect r="r" b="b" t="t" l="l"/>
            <a:pathLst>
              <a:path h="1470495" w="2878193">
                <a:moveTo>
                  <a:pt x="0" y="0"/>
                </a:moveTo>
                <a:lnTo>
                  <a:pt x="2878193" y="0"/>
                </a:lnTo>
                <a:lnTo>
                  <a:pt x="2878193" y="1470494"/>
                </a:lnTo>
                <a:lnTo>
                  <a:pt x="0" y="14704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050236" y="8166525"/>
            <a:ext cx="2187528" cy="2183550"/>
          </a:xfrm>
          <a:custGeom>
            <a:avLst/>
            <a:gdLst/>
            <a:ahLst/>
            <a:cxnLst/>
            <a:rect r="r" b="b" t="t" l="l"/>
            <a:pathLst>
              <a:path h="2183550" w="2187528">
                <a:moveTo>
                  <a:pt x="0" y="0"/>
                </a:moveTo>
                <a:lnTo>
                  <a:pt x="2187528" y="0"/>
                </a:lnTo>
                <a:lnTo>
                  <a:pt x="2187528" y="2183550"/>
                </a:lnTo>
                <a:lnTo>
                  <a:pt x="0" y="21835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a:grpSpLocks noChangeAspect="true"/>
          </p:cNvGrpSpPr>
          <p:nvPr/>
        </p:nvGrpSpPr>
        <p:grpSpPr>
          <a:xfrm rot="0">
            <a:off x="11463270" y="106428"/>
            <a:ext cx="4996847" cy="9887120"/>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0" t="-1273" r="0" b="-1273"/>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Freeform 18" id="18"/>
          <p:cNvSpPr/>
          <p:nvPr/>
        </p:nvSpPr>
        <p:spPr>
          <a:xfrm flipH="false" flipV="false" rot="0">
            <a:off x="15342029" y="-437801"/>
            <a:ext cx="2416977" cy="2420002"/>
          </a:xfrm>
          <a:custGeom>
            <a:avLst/>
            <a:gdLst/>
            <a:ahLst/>
            <a:cxnLst/>
            <a:rect r="r" b="b" t="t" l="l"/>
            <a:pathLst>
              <a:path h="2420002" w="2416977">
                <a:moveTo>
                  <a:pt x="0" y="0"/>
                </a:moveTo>
                <a:lnTo>
                  <a:pt x="2416977" y="0"/>
                </a:lnTo>
                <a:lnTo>
                  <a:pt x="2416977" y="2420002"/>
                </a:lnTo>
                <a:lnTo>
                  <a:pt x="0" y="2420002"/>
                </a:lnTo>
                <a:lnTo>
                  <a:pt x="0" y="0"/>
                </a:lnTo>
                <a:close/>
              </a:path>
            </a:pathLst>
          </a:custGeom>
          <a:blipFill>
            <a:blip r:embed="rId9"/>
            <a:stretch>
              <a:fillRect l="0" t="0" r="0" b="0"/>
            </a:stretch>
          </a:blipFill>
        </p:spPr>
      </p:sp>
      <p:sp>
        <p:nvSpPr>
          <p:cNvPr name="TextBox 19" id="19"/>
          <p:cNvSpPr txBox="true"/>
          <p:nvPr/>
        </p:nvSpPr>
        <p:spPr>
          <a:xfrm rot="0">
            <a:off x="1564695" y="1077000"/>
            <a:ext cx="8920373" cy="982975"/>
          </a:xfrm>
          <a:prstGeom prst="rect">
            <a:avLst/>
          </a:prstGeom>
        </p:spPr>
        <p:txBody>
          <a:bodyPr anchor="t" rtlCol="false" tIns="0" lIns="0" bIns="0" rIns="0">
            <a:spAutoFit/>
          </a:bodyPr>
          <a:lstStyle/>
          <a:p>
            <a:pPr algn="l">
              <a:lnSpc>
                <a:spcPts val="6884"/>
              </a:lnSpc>
            </a:pPr>
            <a:r>
              <a:rPr lang="en-US" sz="8499">
                <a:solidFill>
                  <a:srgbClr val="01544A"/>
                </a:solidFill>
                <a:latin typeface="Paalalabas Wide"/>
                <a:ea typeface="Paalalabas Wide"/>
                <a:cs typeface="Paalalabas Wide"/>
                <a:sym typeface="Paalalabas Wide"/>
              </a:rPr>
              <a:t>Explore the App</a:t>
            </a:r>
          </a:p>
        </p:txBody>
      </p:sp>
      <p:sp>
        <p:nvSpPr>
          <p:cNvPr name="TextBox 20" id="20"/>
          <p:cNvSpPr txBox="true"/>
          <p:nvPr/>
        </p:nvSpPr>
        <p:spPr>
          <a:xfrm rot="0">
            <a:off x="1564695" y="1886303"/>
            <a:ext cx="7199192" cy="385445"/>
          </a:xfrm>
          <a:prstGeom prst="rect">
            <a:avLst/>
          </a:prstGeom>
        </p:spPr>
        <p:txBody>
          <a:bodyPr anchor="t" rtlCol="false" tIns="0" lIns="0" bIns="0" rIns="0">
            <a:spAutoFit/>
          </a:bodyPr>
          <a:lstStyle/>
          <a:p>
            <a:pPr algn="l">
              <a:lnSpc>
                <a:spcPts val="2799"/>
              </a:lnSpc>
            </a:pPr>
            <a:r>
              <a:rPr lang="en-US" sz="2799" b="true">
                <a:solidFill>
                  <a:srgbClr val="000000"/>
                </a:solidFill>
                <a:latin typeface="Arimo Bold"/>
                <a:ea typeface="Arimo Bold"/>
                <a:cs typeface="Arimo Bold"/>
                <a:sym typeface="Arimo Bold"/>
              </a:rPr>
              <a:t> Authentication Screen</a:t>
            </a:r>
          </a:p>
        </p:txBody>
      </p:sp>
      <p:sp>
        <p:nvSpPr>
          <p:cNvPr name="TextBox 21" id="21"/>
          <p:cNvSpPr txBox="true"/>
          <p:nvPr/>
        </p:nvSpPr>
        <p:spPr>
          <a:xfrm rot="0">
            <a:off x="2449502" y="3739745"/>
            <a:ext cx="5600734" cy="2670810"/>
          </a:xfrm>
          <a:prstGeom prst="rect">
            <a:avLst/>
          </a:prstGeom>
        </p:spPr>
        <p:txBody>
          <a:bodyPr anchor="t" rtlCol="false" tIns="0" lIns="0" bIns="0" rIns="0">
            <a:spAutoFit/>
          </a:bodyPr>
          <a:lstStyle/>
          <a:p>
            <a:pPr algn="l">
              <a:lnSpc>
                <a:spcPts val="3599"/>
              </a:lnSpc>
            </a:pPr>
            <a:r>
              <a:rPr lang="en-US" sz="2399">
                <a:solidFill>
                  <a:srgbClr val="FFFFFF"/>
                </a:solidFill>
                <a:latin typeface="Arimo"/>
                <a:ea typeface="Arimo"/>
                <a:cs typeface="Arimo"/>
                <a:sym typeface="Arimo"/>
              </a:rPr>
              <a:t>The</a:t>
            </a:r>
            <a:r>
              <a:rPr lang="en-US" sz="2399">
                <a:solidFill>
                  <a:srgbClr val="FFFFFF"/>
                </a:solidFill>
                <a:latin typeface="Arimo"/>
                <a:ea typeface="Arimo"/>
                <a:cs typeface="Arimo"/>
                <a:sym typeface="Arimo"/>
              </a:rPr>
              <a:t> first screen allows users to log in using their phone number. After entering the number, they receive a verification code to confirm their identity. This ensures secure and quick access to the app.</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FEF"/>
        </a:solidFill>
      </p:bgPr>
    </p:bg>
    <p:spTree>
      <p:nvGrpSpPr>
        <p:cNvPr id="1" name=""/>
        <p:cNvGrpSpPr/>
        <p:nvPr/>
      </p:nvGrpSpPr>
      <p:grpSpPr>
        <a:xfrm>
          <a:off x="0" y="0"/>
          <a:ext cx="0" cy="0"/>
          <a:chOff x="0" y="0"/>
          <a:chExt cx="0" cy="0"/>
        </a:xfrm>
      </p:grpSpPr>
      <p:sp>
        <p:nvSpPr>
          <p:cNvPr name="Freeform 2" id="2"/>
          <p:cNvSpPr/>
          <p:nvPr/>
        </p:nvSpPr>
        <p:spPr>
          <a:xfrm flipH="false" flipV="false" rot="0">
            <a:off x="0" y="2577065"/>
            <a:ext cx="18288000" cy="8991749"/>
          </a:xfrm>
          <a:custGeom>
            <a:avLst/>
            <a:gdLst/>
            <a:ahLst/>
            <a:cxnLst/>
            <a:rect r="r" b="b" t="t" l="l"/>
            <a:pathLst>
              <a:path h="8991749" w="18288000">
                <a:moveTo>
                  <a:pt x="0" y="0"/>
                </a:moveTo>
                <a:lnTo>
                  <a:pt x="18288000" y="0"/>
                </a:lnTo>
                <a:lnTo>
                  <a:pt x="18288000" y="8991750"/>
                </a:lnTo>
                <a:lnTo>
                  <a:pt x="0" y="899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13195" y="2778523"/>
            <a:ext cx="7072933" cy="4729954"/>
            <a:chOff x="0" y="0"/>
            <a:chExt cx="1862830" cy="1245749"/>
          </a:xfrm>
        </p:grpSpPr>
        <p:sp>
          <p:nvSpPr>
            <p:cNvPr name="Freeform 4" id="4"/>
            <p:cNvSpPr/>
            <p:nvPr/>
          </p:nvSpPr>
          <p:spPr>
            <a:xfrm flipH="false" flipV="false" rot="0">
              <a:off x="0" y="0"/>
              <a:ext cx="1862830" cy="1245749"/>
            </a:xfrm>
            <a:custGeom>
              <a:avLst/>
              <a:gdLst/>
              <a:ahLst/>
              <a:cxnLst/>
              <a:rect r="r" b="b" t="t" l="l"/>
              <a:pathLst>
                <a:path h="1245749" w="1862830">
                  <a:moveTo>
                    <a:pt x="54729" y="0"/>
                  </a:moveTo>
                  <a:lnTo>
                    <a:pt x="1808101" y="0"/>
                  </a:lnTo>
                  <a:cubicBezTo>
                    <a:pt x="1822616" y="0"/>
                    <a:pt x="1836537" y="5766"/>
                    <a:pt x="1846800" y="16030"/>
                  </a:cubicBezTo>
                  <a:cubicBezTo>
                    <a:pt x="1857064" y="26294"/>
                    <a:pt x="1862830" y="40214"/>
                    <a:pt x="1862830" y="54729"/>
                  </a:cubicBezTo>
                  <a:lnTo>
                    <a:pt x="1862830" y="1191020"/>
                  </a:lnTo>
                  <a:cubicBezTo>
                    <a:pt x="1862830" y="1205535"/>
                    <a:pt x="1857064" y="1219456"/>
                    <a:pt x="1846800" y="1229719"/>
                  </a:cubicBezTo>
                  <a:cubicBezTo>
                    <a:pt x="1836537" y="1239983"/>
                    <a:pt x="1822616" y="1245749"/>
                    <a:pt x="1808101" y="1245749"/>
                  </a:cubicBezTo>
                  <a:lnTo>
                    <a:pt x="54729" y="1245749"/>
                  </a:lnTo>
                  <a:cubicBezTo>
                    <a:pt x="40214" y="1245749"/>
                    <a:pt x="26294" y="1239983"/>
                    <a:pt x="16030" y="1229719"/>
                  </a:cubicBezTo>
                  <a:cubicBezTo>
                    <a:pt x="5766" y="1219456"/>
                    <a:pt x="0" y="1205535"/>
                    <a:pt x="0" y="1191020"/>
                  </a:cubicBezTo>
                  <a:lnTo>
                    <a:pt x="0" y="54729"/>
                  </a:lnTo>
                  <a:cubicBezTo>
                    <a:pt x="0" y="40214"/>
                    <a:pt x="5766" y="26294"/>
                    <a:pt x="16030" y="16030"/>
                  </a:cubicBezTo>
                  <a:cubicBezTo>
                    <a:pt x="26294" y="5766"/>
                    <a:pt x="40214" y="0"/>
                    <a:pt x="54729" y="0"/>
                  </a:cubicBezTo>
                  <a:close/>
                </a:path>
              </a:pathLst>
            </a:custGeom>
            <a:solidFill>
              <a:srgbClr val="FA9D70"/>
            </a:solidFill>
          </p:spPr>
        </p:sp>
        <p:sp>
          <p:nvSpPr>
            <p:cNvPr name="TextBox 5" id="5"/>
            <p:cNvSpPr txBox="true"/>
            <p:nvPr/>
          </p:nvSpPr>
          <p:spPr>
            <a:xfrm>
              <a:off x="0" y="-38100"/>
              <a:ext cx="1862830" cy="128384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40526" y="8523053"/>
            <a:ext cx="2878193" cy="1470495"/>
          </a:xfrm>
          <a:custGeom>
            <a:avLst/>
            <a:gdLst/>
            <a:ahLst/>
            <a:cxnLst/>
            <a:rect r="r" b="b" t="t" l="l"/>
            <a:pathLst>
              <a:path h="1470495" w="2878193">
                <a:moveTo>
                  <a:pt x="0" y="0"/>
                </a:moveTo>
                <a:lnTo>
                  <a:pt x="2878193" y="0"/>
                </a:lnTo>
                <a:lnTo>
                  <a:pt x="2878193" y="1470494"/>
                </a:lnTo>
                <a:lnTo>
                  <a:pt x="0" y="14704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050236" y="8166525"/>
            <a:ext cx="2187528" cy="2183550"/>
          </a:xfrm>
          <a:custGeom>
            <a:avLst/>
            <a:gdLst/>
            <a:ahLst/>
            <a:cxnLst/>
            <a:rect r="r" b="b" t="t" l="l"/>
            <a:pathLst>
              <a:path h="2183550" w="2187528">
                <a:moveTo>
                  <a:pt x="0" y="0"/>
                </a:moveTo>
                <a:lnTo>
                  <a:pt x="2187528" y="0"/>
                </a:lnTo>
                <a:lnTo>
                  <a:pt x="2187528" y="2183550"/>
                </a:lnTo>
                <a:lnTo>
                  <a:pt x="0" y="21835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a:grpSpLocks noChangeAspect="true"/>
          </p:cNvGrpSpPr>
          <p:nvPr/>
        </p:nvGrpSpPr>
        <p:grpSpPr>
          <a:xfrm rot="0">
            <a:off x="11463270" y="106428"/>
            <a:ext cx="4996847" cy="9887120"/>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0" t="-1273" r="0" b="-1273"/>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grpSp>
        <p:nvGrpSpPr>
          <p:cNvPr name="Group 18" id="18"/>
          <p:cNvGrpSpPr/>
          <p:nvPr/>
        </p:nvGrpSpPr>
        <p:grpSpPr>
          <a:xfrm rot="0">
            <a:off x="12032850" y="2585473"/>
            <a:ext cx="3153600" cy="386100"/>
            <a:chOff x="0" y="0"/>
            <a:chExt cx="830578" cy="101689"/>
          </a:xfrm>
        </p:grpSpPr>
        <p:sp>
          <p:nvSpPr>
            <p:cNvPr name="Freeform 19" id="19"/>
            <p:cNvSpPr/>
            <p:nvPr/>
          </p:nvSpPr>
          <p:spPr>
            <a:xfrm flipH="false" flipV="false" rot="0">
              <a:off x="0" y="0"/>
              <a:ext cx="830578" cy="101689"/>
            </a:xfrm>
            <a:custGeom>
              <a:avLst/>
              <a:gdLst/>
              <a:ahLst/>
              <a:cxnLst/>
              <a:rect r="r" b="b" t="t" l="l"/>
              <a:pathLst>
                <a:path h="101689" w="830578">
                  <a:moveTo>
                    <a:pt x="0" y="0"/>
                  </a:moveTo>
                  <a:lnTo>
                    <a:pt x="830578" y="0"/>
                  </a:lnTo>
                  <a:lnTo>
                    <a:pt x="830578" y="101689"/>
                  </a:lnTo>
                  <a:lnTo>
                    <a:pt x="0" y="101689"/>
                  </a:lnTo>
                  <a:close/>
                </a:path>
              </a:pathLst>
            </a:custGeom>
            <a:solidFill>
              <a:srgbClr val="FFFFFF"/>
            </a:solidFill>
          </p:spPr>
        </p:sp>
        <p:sp>
          <p:nvSpPr>
            <p:cNvPr name="TextBox 20" id="20"/>
            <p:cNvSpPr txBox="true"/>
            <p:nvPr/>
          </p:nvSpPr>
          <p:spPr>
            <a:xfrm>
              <a:off x="0" y="-47625"/>
              <a:ext cx="830578" cy="149314"/>
            </a:xfrm>
            <a:prstGeom prst="rect">
              <a:avLst/>
            </a:prstGeom>
          </p:spPr>
          <p:txBody>
            <a:bodyPr anchor="ctr" rtlCol="false" tIns="50800" lIns="50800" bIns="50800" rIns="50800"/>
            <a:lstStyle/>
            <a:p>
              <a:pPr algn="l">
                <a:lnSpc>
                  <a:spcPts val="2100"/>
                </a:lnSpc>
              </a:pPr>
              <a:r>
                <a:rPr lang="en-US" sz="1400" b="true">
                  <a:solidFill>
                    <a:srgbClr val="000000"/>
                  </a:solidFill>
                  <a:latin typeface="Canva Sans Bold"/>
                  <a:ea typeface="Canva Sans Bold"/>
                  <a:cs typeface="Canva Sans Bold"/>
                  <a:sym typeface="Canva Sans Bold"/>
                </a:rPr>
                <a:t>Aduna Gunoi</a:t>
              </a:r>
            </a:p>
          </p:txBody>
        </p:sp>
      </p:grpSp>
      <p:grpSp>
        <p:nvGrpSpPr>
          <p:cNvPr name="Group 21" id="21"/>
          <p:cNvGrpSpPr/>
          <p:nvPr/>
        </p:nvGrpSpPr>
        <p:grpSpPr>
          <a:xfrm rot="0">
            <a:off x="12032850" y="4425373"/>
            <a:ext cx="3153600" cy="386100"/>
            <a:chOff x="0" y="0"/>
            <a:chExt cx="830578" cy="101689"/>
          </a:xfrm>
        </p:grpSpPr>
        <p:sp>
          <p:nvSpPr>
            <p:cNvPr name="Freeform 22" id="22"/>
            <p:cNvSpPr/>
            <p:nvPr/>
          </p:nvSpPr>
          <p:spPr>
            <a:xfrm flipH="false" flipV="false" rot="0">
              <a:off x="0" y="0"/>
              <a:ext cx="830578" cy="101689"/>
            </a:xfrm>
            <a:custGeom>
              <a:avLst/>
              <a:gdLst/>
              <a:ahLst/>
              <a:cxnLst/>
              <a:rect r="r" b="b" t="t" l="l"/>
              <a:pathLst>
                <a:path h="101689" w="830578">
                  <a:moveTo>
                    <a:pt x="0" y="0"/>
                  </a:moveTo>
                  <a:lnTo>
                    <a:pt x="830578" y="0"/>
                  </a:lnTo>
                  <a:lnTo>
                    <a:pt x="830578" y="101689"/>
                  </a:lnTo>
                  <a:lnTo>
                    <a:pt x="0" y="101689"/>
                  </a:lnTo>
                  <a:close/>
                </a:path>
              </a:pathLst>
            </a:custGeom>
            <a:solidFill>
              <a:srgbClr val="FFFFFF"/>
            </a:solidFill>
          </p:spPr>
        </p:sp>
        <p:sp>
          <p:nvSpPr>
            <p:cNvPr name="TextBox 23" id="23"/>
            <p:cNvSpPr txBox="true"/>
            <p:nvPr/>
          </p:nvSpPr>
          <p:spPr>
            <a:xfrm>
              <a:off x="0" y="-47625"/>
              <a:ext cx="830578" cy="149314"/>
            </a:xfrm>
            <a:prstGeom prst="rect">
              <a:avLst/>
            </a:prstGeom>
          </p:spPr>
          <p:txBody>
            <a:bodyPr anchor="ctr" rtlCol="false" tIns="50800" lIns="50800" bIns="50800" rIns="50800"/>
            <a:lstStyle/>
            <a:p>
              <a:pPr algn="l">
                <a:lnSpc>
                  <a:spcPts val="2100"/>
                </a:lnSpc>
              </a:pPr>
              <a:r>
                <a:rPr lang="en-US" sz="1400" b="true">
                  <a:solidFill>
                    <a:srgbClr val="000000"/>
                  </a:solidFill>
                  <a:latin typeface="Canva Sans Bold"/>
                  <a:ea typeface="Canva Sans Bold"/>
                  <a:cs typeface="Canva Sans Bold"/>
                  <a:sym typeface="Canva Sans Bold"/>
                </a:rPr>
                <a:t>Planteaza copac</a:t>
              </a:r>
            </a:p>
          </p:txBody>
        </p:sp>
      </p:grpSp>
      <p:sp>
        <p:nvSpPr>
          <p:cNvPr name="Freeform 24" id="24"/>
          <p:cNvSpPr/>
          <p:nvPr/>
        </p:nvSpPr>
        <p:spPr>
          <a:xfrm flipH="false" flipV="false" rot="0">
            <a:off x="15342029" y="-437801"/>
            <a:ext cx="2416977" cy="2420002"/>
          </a:xfrm>
          <a:custGeom>
            <a:avLst/>
            <a:gdLst/>
            <a:ahLst/>
            <a:cxnLst/>
            <a:rect r="r" b="b" t="t" l="l"/>
            <a:pathLst>
              <a:path h="2420002" w="2416977">
                <a:moveTo>
                  <a:pt x="0" y="0"/>
                </a:moveTo>
                <a:lnTo>
                  <a:pt x="2416977" y="0"/>
                </a:lnTo>
                <a:lnTo>
                  <a:pt x="2416977" y="2420002"/>
                </a:lnTo>
                <a:lnTo>
                  <a:pt x="0" y="2420002"/>
                </a:lnTo>
                <a:lnTo>
                  <a:pt x="0" y="0"/>
                </a:lnTo>
                <a:close/>
              </a:path>
            </a:pathLst>
          </a:custGeom>
          <a:blipFill>
            <a:blip r:embed="rId9"/>
            <a:stretch>
              <a:fillRect l="0" t="0" r="0" b="0"/>
            </a:stretch>
          </a:blipFill>
        </p:spPr>
      </p:sp>
      <p:sp>
        <p:nvSpPr>
          <p:cNvPr name="TextBox 25" id="25"/>
          <p:cNvSpPr txBox="true"/>
          <p:nvPr/>
        </p:nvSpPr>
        <p:spPr>
          <a:xfrm rot="0">
            <a:off x="1564695" y="1077000"/>
            <a:ext cx="8920373" cy="982975"/>
          </a:xfrm>
          <a:prstGeom prst="rect">
            <a:avLst/>
          </a:prstGeom>
        </p:spPr>
        <p:txBody>
          <a:bodyPr anchor="t" rtlCol="false" tIns="0" lIns="0" bIns="0" rIns="0">
            <a:spAutoFit/>
          </a:bodyPr>
          <a:lstStyle/>
          <a:p>
            <a:pPr algn="l">
              <a:lnSpc>
                <a:spcPts val="6884"/>
              </a:lnSpc>
            </a:pPr>
            <a:r>
              <a:rPr lang="en-US" sz="8499">
                <a:solidFill>
                  <a:srgbClr val="01544A"/>
                </a:solidFill>
                <a:latin typeface="Paalalabas Wide"/>
                <a:ea typeface="Paalalabas Wide"/>
                <a:cs typeface="Paalalabas Wide"/>
                <a:sym typeface="Paalalabas Wide"/>
              </a:rPr>
              <a:t>Explore the App</a:t>
            </a:r>
          </a:p>
        </p:txBody>
      </p:sp>
      <p:sp>
        <p:nvSpPr>
          <p:cNvPr name="TextBox 26" id="26"/>
          <p:cNvSpPr txBox="true"/>
          <p:nvPr/>
        </p:nvSpPr>
        <p:spPr>
          <a:xfrm rot="0">
            <a:off x="1564695" y="1886303"/>
            <a:ext cx="7199192" cy="385445"/>
          </a:xfrm>
          <a:prstGeom prst="rect">
            <a:avLst/>
          </a:prstGeom>
        </p:spPr>
        <p:txBody>
          <a:bodyPr anchor="t" rtlCol="false" tIns="0" lIns="0" bIns="0" rIns="0">
            <a:spAutoFit/>
          </a:bodyPr>
          <a:lstStyle/>
          <a:p>
            <a:pPr algn="l">
              <a:lnSpc>
                <a:spcPts val="2799"/>
              </a:lnSpc>
            </a:pPr>
            <a:r>
              <a:rPr lang="en-US" sz="2799" b="true">
                <a:solidFill>
                  <a:srgbClr val="000000"/>
                </a:solidFill>
                <a:latin typeface="Arimo Bold"/>
                <a:ea typeface="Arimo Bold"/>
                <a:cs typeface="Arimo Bold"/>
                <a:sym typeface="Arimo Bold"/>
              </a:rPr>
              <a:t>TaskScreen</a:t>
            </a:r>
          </a:p>
        </p:txBody>
      </p:sp>
      <p:sp>
        <p:nvSpPr>
          <p:cNvPr name="TextBox 27" id="27"/>
          <p:cNvSpPr txBox="true"/>
          <p:nvPr/>
        </p:nvSpPr>
        <p:spPr>
          <a:xfrm rot="0">
            <a:off x="2449502" y="3739745"/>
            <a:ext cx="5600734" cy="2670810"/>
          </a:xfrm>
          <a:prstGeom prst="rect">
            <a:avLst/>
          </a:prstGeom>
        </p:spPr>
        <p:txBody>
          <a:bodyPr anchor="t" rtlCol="false" tIns="0" lIns="0" bIns="0" rIns="0">
            <a:spAutoFit/>
          </a:bodyPr>
          <a:lstStyle/>
          <a:p>
            <a:pPr algn="l">
              <a:lnSpc>
                <a:spcPts val="3599"/>
              </a:lnSpc>
            </a:pPr>
            <a:r>
              <a:rPr lang="en-US" sz="2399">
                <a:solidFill>
                  <a:srgbClr val="FFFFFF"/>
                </a:solidFill>
                <a:latin typeface="Arimo"/>
                <a:ea typeface="Arimo"/>
                <a:cs typeface="Arimo"/>
                <a:sym typeface="Arimo"/>
              </a:rPr>
              <a:t>D</a:t>
            </a:r>
            <a:r>
              <a:rPr lang="en-US" sz="2399">
                <a:solidFill>
                  <a:srgbClr val="FFFFFF"/>
                </a:solidFill>
                <a:latin typeface="Arimo"/>
                <a:ea typeface="Arimo"/>
                <a:cs typeface="Arimo"/>
                <a:sym typeface="Arimo"/>
              </a:rPr>
              <a:t>isplays all available tasks published by the municipality. Users can see the task title, description, and location, and decide which ones to explore further—however, the rewards are not shown on this screen.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FEF"/>
        </a:solidFill>
      </p:bgPr>
    </p:bg>
    <p:spTree>
      <p:nvGrpSpPr>
        <p:cNvPr id="1" name=""/>
        <p:cNvGrpSpPr/>
        <p:nvPr/>
      </p:nvGrpSpPr>
      <p:grpSpPr>
        <a:xfrm>
          <a:off x="0" y="0"/>
          <a:ext cx="0" cy="0"/>
          <a:chOff x="0" y="0"/>
          <a:chExt cx="0" cy="0"/>
        </a:xfrm>
      </p:grpSpPr>
      <p:sp>
        <p:nvSpPr>
          <p:cNvPr name="Freeform 2" id="2"/>
          <p:cNvSpPr/>
          <p:nvPr/>
        </p:nvSpPr>
        <p:spPr>
          <a:xfrm flipH="false" flipV="false" rot="0">
            <a:off x="0" y="2577065"/>
            <a:ext cx="18288000" cy="8991749"/>
          </a:xfrm>
          <a:custGeom>
            <a:avLst/>
            <a:gdLst/>
            <a:ahLst/>
            <a:cxnLst/>
            <a:rect r="r" b="b" t="t" l="l"/>
            <a:pathLst>
              <a:path h="8991749" w="18288000">
                <a:moveTo>
                  <a:pt x="0" y="0"/>
                </a:moveTo>
                <a:lnTo>
                  <a:pt x="18288000" y="0"/>
                </a:lnTo>
                <a:lnTo>
                  <a:pt x="18288000" y="8991750"/>
                </a:lnTo>
                <a:lnTo>
                  <a:pt x="0" y="899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13195" y="2778523"/>
            <a:ext cx="7072933" cy="4729954"/>
            <a:chOff x="0" y="0"/>
            <a:chExt cx="1862830" cy="1245749"/>
          </a:xfrm>
        </p:grpSpPr>
        <p:sp>
          <p:nvSpPr>
            <p:cNvPr name="Freeform 4" id="4"/>
            <p:cNvSpPr/>
            <p:nvPr/>
          </p:nvSpPr>
          <p:spPr>
            <a:xfrm flipH="false" flipV="false" rot="0">
              <a:off x="0" y="0"/>
              <a:ext cx="1862830" cy="1245749"/>
            </a:xfrm>
            <a:custGeom>
              <a:avLst/>
              <a:gdLst/>
              <a:ahLst/>
              <a:cxnLst/>
              <a:rect r="r" b="b" t="t" l="l"/>
              <a:pathLst>
                <a:path h="1245749" w="1862830">
                  <a:moveTo>
                    <a:pt x="54729" y="0"/>
                  </a:moveTo>
                  <a:lnTo>
                    <a:pt x="1808101" y="0"/>
                  </a:lnTo>
                  <a:cubicBezTo>
                    <a:pt x="1822616" y="0"/>
                    <a:pt x="1836537" y="5766"/>
                    <a:pt x="1846800" y="16030"/>
                  </a:cubicBezTo>
                  <a:cubicBezTo>
                    <a:pt x="1857064" y="26294"/>
                    <a:pt x="1862830" y="40214"/>
                    <a:pt x="1862830" y="54729"/>
                  </a:cubicBezTo>
                  <a:lnTo>
                    <a:pt x="1862830" y="1191020"/>
                  </a:lnTo>
                  <a:cubicBezTo>
                    <a:pt x="1862830" y="1205535"/>
                    <a:pt x="1857064" y="1219456"/>
                    <a:pt x="1846800" y="1229719"/>
                  </a:cubicBezTo>
                  <a:cubicBezTo>
                    <a:pt x="1836537" y="1239983"/>
                    <a:pt x="1822616" y="1245749"/>
                    <a:pt x="1808101" y="1245749"/>
                  </a:cubicBezTo>
                  <a:lnTo>
                    <a:pt x="54729" y="1245749"/>
                  </a:lnTo>
                  <a:cubicBezTo>
                    <a:pt x="40214" y="1245749"/>
                    <a:pt x="26294" y="1239983"/>
                    <a:pt x="16030" y="1229719"/>
                  </a:cubicBezTo>
                  <a:cubicBezTo>
                    <a:pt x="5766" y="1219456"/>
                    <a:pt x="0" y="1205535"/>
                    <a:pt x="0" y="1191020"/>
                  </a:cubicBezTo>
                  <a:lnTo>
                    <a:pt x="0" y="54729"/>
                  </a:lnTo>
                  <a:cubicBezTo>
                    <a:pt x="0" y="40214"/>
                    <a:pt x="5766" y="26294"/>
                    <a:pt x="16030" y="16030"/>
                  </a:cubicBezTo>
                  <a:cubicBezTo>
                    <a:pt x="26294" y="5766"/>
                    <a:pt x="40214" y="0"/>
                    <a:pt x="54729" y="0"/>
                  </a:cubicBezTo>
                  <a:close/>
                </a:path>
              </a:pathLst>
            </a:custGeom>
            <a:solidFill>
              <a:srgbClr val="FA9D70"/>
            </a:solidFill>
          </p:spPr>
        </p:sp>
        <p:sp>
          <p:nvSpPr>
            <p:cNvPr name="TextBox 5" id="5"/>
            <p:cNvSpPr txBox="true"/>
            <p:nvPr/>
          </p:nvSpPr>
          <p:spPr>
            <a:xfrm>
              <a:off x="0" y="-38100"/>
              <a:ext cx="1862830" cy="128384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40526" y="8523053"/>
            <a:ext cx="2878193" cy="1470495"/>
          </a:xfrm>
          <a:custGeom>
            <a:avLst/>
            <a:gdLst/>
            <a:ahLst/>
            <a:cxnLst/>
            <a:rect r="r" b="b" t="t" l="l"/>
            <a:pathLst>
              <a:path h="1470495" w="2878193">
                <a:moveTo>
                  <a:pt x="0" y="0"/>
                </a:moveTo>
                <a:lnTo>
                  <a:pt x="2878193" y="0"/>
                </a:lnTo>
                <a:lnTo>
                  <a:pt x="2878193" y="1470494"/>
                </a:lnTo>
                <a:lnTo>
                  <a:pt x="0" y="14704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050236" y="8166525"/>
            <a:ext cx="2187528" cy="2183550"/>
          </a:xfrm>
          <a:custGeom>
            <a:avLst/>
            <a:gdLst/>
            <a:ahLst/>
            <a:cxnLst/>
            <a:rect r="r" b="b" t="t" l="l"/>
            <a:pathLst>
              <a:path h="2183550" w="2187528">
                <a:moveTo>
                  <a:pt x="0" y="0"/>
                </a:moveTo>
                <a:lnTo>
                  <a:pt x="2187528" y="0"/>
                </a:lnTo>
                <a:lnTo>
                  <a:pt x="2187528" y="2183550"/>
                </a:lnTo>
                <a:lnTo>
                  <a:pt x="0" y="21835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a:grpSpLocks noChangeAspect="true"/>
          </p:cNvGrpSpPr>
          <p:nvPr/>
        </p:nvGrpSpPr>
        <p:grpSpPr>
          <a:xfrm rot="0">
            <a:off x="11463270" y="106428"/>
            <a:ext cx="4996847" cy="9887120"/>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0" t="-1273" r="0" b="-1273"/>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Freeform 18" id="18"/>
          <p:cNvSpPr/>
          <p:nvPr/>
        </p:nvSpPr>
        <p:spPr>
          <a:xfrm flipH="false" flipV="false" rot="0">
            <a:off x="15342029" y="-437801"/>
            <a:ext cx="2416977" cy="2420002"/>
          </a:xfrm>
          <a:custGeom>
            <a:avLst/>
            <a:gdLst/>
            <a:ahLst/>
            <a:cxnLst/>
            <a:rect r="r" b="b" t="t" l="l"/>
            <a:pathLst>
              <a:path h="2420002" w="2416977">
                <a:moveTo>
                  <a:pt x="0" y="0"/>
                </a:moveTo>
                <a:lnTo>
                  <a:pt x="2416977" y="0"/>
                </a:lnTo>
                <a:lnTo>
                  <a:pt x="2416977" y="2420002"/>
                </a:lnTo>
                <a:lnTo>
                  <a:pt x="0" y="2420002"/>
                </a:lnTo>
                <a:lnTo>
                  <a:pt x="0" y="0"/>
                </a:lnTo>
                <a:close/>
              </a:path>
            </a:pathLst>
          </a:custGeom>
          <a:blipFill>
            <a:blip r:embed="rId9"/>
            <a:stretch>
              <a:fillRect l="0" t="0" r="0" b="0"/>
            </a:stretch>
          </a:blipFill>
        </p:spPr>
      </p:sp>
      <p:sp>
        <p:nvSpPr>
          <p:cNvPr name="TextBox 19" id="19"/>
          <p:cNvSpPr txBox="true"/>
          <p:nvPr/>
        </p:nvSpPr>
        <p:spPr>
          <a:xfrm rot="0">
            <a:off x="1564695" y="1077000"/>
            <a:ext cx="8920373" cy="982975"/>
          </a:xfrm>
          <a:prstGeom prst="rect">
            <a:avLst/>
          </a:prstGeom>
        </p:spPr>
        <p:txBody>
          <a:bodyPr anchor="t" rtlCol="false" tIns="0" lIns="0" bIns="0" rIns="0">
            <a:spAutoFit/>
          </a:bodyPr>
          <a:lstStyle/>
          <a:p>
            <a:pPr algn="l">
              <a:lnSpc>
                <a:spcPts val="6884"/>
              </a:lnSpc>
            </a:pPr>
            <a:r>
              <a:rPr lang="en-US" sz="8499">
                <a:solidFill>
                  <a:srgbClr val="01544A"/>
                </a:solidFill>
                <a:latin typeface="Paalalabas Wide"/>
                <a:ea typeface="Paalalabas Wide"/>
                <a:cs typeface="Paalalabas Wide"/>
                <a:sym typeface="Paalalabas Wide"/>
              </a:rPr>
              <a:t>Explore the App</a:t>
            </a:r>
          </a:p>
        </p:txBody>
      </p:sp>
      <p:sp>
        <p:nvSpPr>
          <p:cNvPr name="TextBox 20" id="20"/>
          <p:cNvSpPr txBox="true"/>
          <p:nvPr/>
        </p:nvSpPr>
        <p:spPr>
          <a:xfrm rot="0">
            <a:off x="1564695" y="1886303"/>
            <a:ext cx="7199192" cy="385445"/>
          </a:xfrm>
          <a:prstGeom prst="rect">
            <a:avLst/>
          </a:prstGeom>
        </p:spPr>
        <p:txBody>
          <a:bodyPr anchor="t" rtlCol="false" tIns="0" lIns="0" bIns="0" rIns="0">
            <a:spAutoFit/>
          </a:bodyPr>
          <a:lstStyle/>
          <a:p>
            <a:pPr algn="l">
              <a:lnSpc>
                <a:spcPts val="2799"/>
              </a:lnSpc>
            </a:pPr>
            <a:r>
              <a:rPr lang="en-US" sz="2799" b="true">
                <a:solidFill>
                  <a:srgbClr val="000000"/>
                </a:solidFill>
                <a:latin typeface="Arimo Bold"/>
                <a:ea typeface="Arimo Bold"/>
                <a:cs typeface="Arimo Bold"/>
                <a:sym typeface="Arimo Bold"/>
              </a:rPr>
              <a:t>Map Screen</a:t>
            </a:r>
          </a:p>
        </p:txBody>
      </p:sp>
      <p:sp>
        <p:nvSpPr>
          <p:cNvPr name="TextBox 21" id="21"/>
          <p:cNvSpPr txBox="true"/>
          <p:nvPr/>
        </p:nvSpPr>
        <p:spPr>
          <a:xfrm rot="0">
            <a:off x="2449502" y="3739745"/>
            <a:ext cx="5600734" cy="2223135"/>
          </a:xfrm>
          <a:prstGeom prst="rect">
            <a:avLst/>
          </a:prstGeom>
        </p:spPr>
        <p:txBody>
          <a:bodyPr anchor="t" rtlCol="false" tIns="0" lIns="0" bIns="0" rIns="0">
            <a:spAutoFit/>
          </a:bodyPr>
          <a:lstStyle/>
          <a:p>
            <a:pPr algn="l">
              <a:lnSpc>
                <a:spcPts val="3599"/>
              </a:lnSpc>
            </a:pPr>
            <a:r>
              <a:rPr lang="en-US" sz="2399">
                <a:solidFill>
                  <a:srgbClr val="FFFFFF"/>
                </a:solidFill>
                <a:latin typeface="Arimo"/>
                <a:ea typeface="Arimo"/>
                <a:cs typeface="Arimo"/>
                <a:sym typeface="Arimo"/>
              </a:rPr>
              <a:t>An </a:t>
            </a:r>
            <a:r>
              <a:rPr lang="en-US" sz="2399">
                <a:solidFill>
                  <a:srgbClr val="FFFFFF"/>
                </a:solidFill>
                <a:latin typeface="Arimo"/>
                <a:ea typeface="Arimo"/>
                <a:cs typeface="Arimo"/>
                <a:sym typeface="Arimo"/>
              </a:rPr>
              <a:t>interactive map of Timișoara showing the exact locations of all active tasks. Users can easily identify tasks nearby and navigate directly to them. It helps visualize task distribution across the city.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FEF"/>
        </a:solidFill>
      </p:bgPr>
    </p:bg>
    <p:spTree>
      <p:nvGrpSpPr>
        <p:cNvPr id="1" name=""/>
        <p:cNvGrpSpPr/>
        <p:nvPr/>
      </p:nvGrpSpPr>
      <p:grpSpPr>
        <a:xfrm>
          <a:off x="0" y="0"/>
          <a:ext cx="0" cy="0"/>
          <a:chOff x="0" y="0"/>
          <a:chExt cx="0" cy="0"/>
        </a:xfrm>
      </p:grpSpPr>
      <p:sp>
        <p:nvSpPr>
          <p:cNvPr name="Freeform 2" id="2"/>
          <p:cNvSpPr/>
          <p:nvPr/>
        </p:nvSpPr>
        <p:spPr>
          <a:xfrm flipH="false" flipV="false" rot="0">
            <a:off x="0" y="2577065"/>
            <a:ext cx="18288000" cy="8991749"/>
          </a:xfrm>
          <a:custGeom>
            <a:avLst/>
            <a:gdLst/>
            <a:ahLst/>
            <a:cxnLst/>
            <a:rect r="r" b="b" t="t" l="l"/>
            <a:pathLst>
              <a:path h="8991749" w="18288000">
                <a:moveTo>
                  <a:pt x="0" y="0"/>
                </a:moveTo>
                <a:lnTo>
                  <a:pt x="18288000" y="0"/>
                </a:lnTo>
                <a:lnTo>
                  <a:pt x="18288000" y="8991750"/>
                </a:lnTo>
                <a:lnTo>
                  <a:pt x="0" y="8991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13195" y="2778523"/>
            <a:ext cx="7072933" cy="4729954"/>
            <a:chOff x="0" y="0"/>
            <a:chExt cx="1862830" cy="1245749"/>
          </a:xfrm>
        </p:grpSpPr>
        <p:sp>
          <p:nvSpPr>
            <p:cNvPr name="Freeform 4" id="4"/>
            <p:cNvSpPr/>
            <p:nvPr/>
          </p:nvSpPr>
          <p:spPr>
            <a:xfrm flipH="false" flipV="false" rot="0">
              <a:off x="0" y="0"/>
              <a:ext cx="1862830" cy="1245749"/>
            </a:xfrm>
            <a:custGeom>
              <a:avLst/>
              <a:gdLst/>
              <a:ahLst/>
              <a:cxnLst/>
              <a:rect r="r" b="b" t="t" l="l"/>
              <a:pathLst>
                <a:path h="1245749" w="1862830">
                  <a:moveTo>
                    <a:pt x="54729" y="0"/>
                  </a:moveTo>
                  <a:lnTo>
                    <a:pt x="1808101" y="0"/>
                  </a:lnTo>
                  <a:cubicBezTo>
                    <a:pt x="1822616" y="0"/>
                    <a:pt x="1836537" y="5766"/>
                    <a:pt x="1846800" y="16030"/>
                  </a:cubicBezTo>
                  <a:cubicBezTo>
                    <a:pt x="1857064" y="26294"/>
                    <a:pt x="1862830" y="40214"/>
                    <a:pt x="1862830" y="54729"/>
                  </a:cubicBezTo>
                  <a:lnTo>
                    <a:pt x="1862830" y="1191020"/>
                  </a:lnTo>
                  <a:cubicBezTo>
                    <a:pt x="1862830" y="1205535"/>
                    <a:pt x="1857064" y="1219456"/>
                    <a:pt x="1846800" y="1229719"/>
                  </a:cubicBezTo>
                  <a:cubicBezTo>
                    <a:pt x="1836537" y="1239983"/>
                    <a:pt x="1822616" y="1245749"/>
                    <a:pt x="1808101" y="1245749"/>
                  </a:cubicBezTo>
                  <a:lnTo>
                    <a:pt x="54729" y="1245749"/>
                  </a:lnTo>
                  <a:cubicBezTo>
                    <a:pt x="40214" y="1245749"/>
                    <a:pt x="26294" y="1239983"/>
                    <a:pt x="16030" y="1229719"/>
                  </a:cubicBezTo>
                  <a:cubicBezTo>
                    <a:pt x="5766" y="1219456"/>
                    <a:pt x="0" y="1205535"/>
                    <a:pt x="0" y="1191020"/>
                  </a:cubicBezTo>
                  <a:lnTo>
                    <a:pt x="0" y="54729"/>
                  </a:lnTo>
                  <a:cubicBezTo>
                    <a:pt x="0" y="40214"/>
                    <a:pt x="5766" y="26294"/>
                    <a:pt x="16030" y="16030"/>
                  </a:cubicBezTo>
                  <a:cubicBezTo>
                    <a:pt x="26294" y="5766"/>
                    <a:pt x="40214" y="0"/>
                    <a:pt x="54729" y="0"/>
                  </a:cubicBezTo>
                  <a:close/>
                </a:path>
              </a:pathLst>
            </a:custGeom>
            <a:solidFill>
              <a:srgbClr val="FA9D70"/>
            </a:solidFill>
          </p:spPr>
        </p:sp>
        <p:sp>
          <p:nvSpPr>
            <p:cNvPr name="TextBox 5" id="5"/>
            <p:cNvSpPr txBox="true"/>
            <p:nvPr/>
          </p:nvSpPr>
          <p:spPr>
            <a:xfrm>
              <a:off x="0" y="-38100"/>
              <a:ext cx="1862830" cy="128384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40526" y="8523053"/>
            <a:ext cx="2878193" cy="1470495"/>
          </a:xfrm>
          <a:custGeom>
            <a:avLst/>
            <a:gdLst/>
            <a:ahLst/>
            <a:cxnLst/>
            <a:rect r="r" b="b" t="t" l="l"/>
            <a:pathLst>
              <a:path h="1470495" w="2878193">
                <a:moveTo>
                  <a:pt x="0" y="0"/>
                </a:moveTo>
                <a:lnTo>
                  <a:pt x="2878193" y="0"/>
                </a:lnTo>
                <a:lnTo>
                  <a:pt x="2878193" y="1470494"/>
                </a:lnTo>
                <a:lnTo>
                  <a:pt x="0" y="14704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050236" y="8166525"/>
            <a:ext cx="2187528" cy="2183550"/>
          </a:xfrm>
          <a:custGeom>
            <a:avLst/>
            <a:gdLst/>
            <a:ahLst/>
            <a:cxnLst/>
            <a:rect r="r" b="b" t="t" l="l"/>
            <a:pathLst>
              <a:path h="2183550" w="2187528">
                <a:moveTo>
                  <a:pt x="0" y="0"/>
                </a:moveTo>
                <a:lnTo>
                  <a:pt x="2187528" y="0"/>
                </a:lnTo>
                <a:lnTo>
                  <a:pt x="2187528" y="2183550"/>
                </a:lnTo>
                <a:lnTo>
                  <a:pt x="0" y="21835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a:grpSpLocks noChangeAspect="true"/>
          </p:cNvGrpSpPr>
          <p:nvPr/>
        </p:nvGrpSpPr>
        <p:grpSpPr>
          <a:xfrm rot="0">
            <a:off x="11463270" y="106428"/>
            <a:ext cx="4996847" cy="9887120"/>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0" t="-1273" r="0" b="-1273"/>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Freeform 18" id="18"/>
          <p:cNvSpPr/>
          <p:nvPr/>
        </p:nvSpPr>
        <p:spPr>
          <a:xfrm flipH="false" flipV="false" rot="0">
            <a:off x="15342029" y="-437801"/>
            <a:ext cx="2416977" cy="2420002"/>
          </a:xfrm>
          <a:custGeom>
            <a:avLst/>
            <a:gdLst/>
            <a:ahLst/>
            <a:cxnLst/>
            <a:rect r="r" b="b" t="t" l="l"/>
            <a:pathLst>
              <a:path h="2420002" w="2416977">
                <a:moveTo>
                  <a:pt x="0" y="0"/>
                </a:moveTo>
                <a:lnTo>
                  <a:pt x="2416977" y="0"/>
                </a:lnTo>
                <a:lnTo>
                  <a:pt x="2416977" y="2420002"/>
                </a:lnTo>
                <a:lnTo>
                  <a:pt x="0" y="2420002"/>
                </a:lnTo>
                <a:lnTo>
                  <a:pt x="0" y="0"/>
                </a:lnTo>
                <a:close/>
              </a:path>
            </a:pathLst>
          </a:custGeom>
          <a:blipFill>
            <a:blip r:embed="rId9"/>
            <a:stretch>
              <a:fillRect l="0" t="0" r="0" b="0"/>
            </a:stretch>
          </a:blipFill>
        </p:spPr>
      </p:sp>
      <p:sp>
        <p:nvSpPr>
          <p:cNvPr name="TextBox 19" id="19"/>
          <p:cNvSpPr txBox="true"/>
          <p:nvPr/>
        </p:nvSpPr>
        <p:spPr>
          <a:xfrm rot="0">
            <a:off x="1564695" y="1077000"/>
            <a:ext cx="8920373" cy="982975"/>
          </a:xfrm>
          <a:prstGeom prst="rect">
            <a:avLst/>
          </a:prstGeom>
        </p:spPr>
        <p:txBody>
          <a:bodyPr anchor="t" rtlCol="false" tIns="0" lIns="0" bIns="0" rIns="0">
            <a:spAutoFit/>
          </a:bodyPr>
          <a:lstStyle/>
          <a:p>
            <a:pPr algn="l">
              <a:lnSpc>
                <a:spcPts val="6884"/>
              </a:lnSpc>
            </a:pPr>
            <a:r>
              <a:rPr lang="en-US" sz="8499">
                <a:solidFill>
                  <a:srgbClr val="01544A"/>
                </a:solidFill>
                <a:latin typeface="Paalalabas Wide"/>
                <a:ea typeface="Paalalabas Wide"/>
                <a:cs typeface="Paalalabas Wide"/>
                <a:sym typeface="Paalalabas Wide"/>
              </a:rPr>
              <a:t>Explore the App</a:t>
            </a:r>
          </a:p>
        </p:txBody>
      </p:sp>
      <p:sp>
        <p:nvSpPr>
          <p:cNvPr name="TextBox 20" id="20"/>
          <p:cNvSpPr txBox="true"/>
          <p:nvPr/>
        </p:nvSpPr>
        <p:spPr>
          <a:xfrm rot="0">
            <a:off x="1564695" y="1886303"/>
            <a:ext cx="7199192" cy="385445"/>
          </a:xfrm>
          <a:prstGeom prst="rect">
            <a:avLst/>
          </a:prstGeom>
        </p:spPr>
        <p:txBody>
          <a:bodyPr anchor="t" rtlCol="false" tIns="0" lIns="0" bIns="0" rIns="0">
            <a:spAutoFit/>
          </a:bodyPr>
          <a:lstStyle/>
          <a:p>
            <a:pPr algn="l">
              <a:lnSpc>
                <a:spcPts val="2799"/>
              </a:lnSpc>
            </a:pPr>
            <a:r>
              <a:rPr lang="en-US" sz="2799" b="true">
                <a:solidFill>
                  <a:srgbClr val="000000"/>
                </a:solidFill>
                <a:latin typeface="Arimo Bold"/>
                <a:ea typeface="Arimo Bold"/>
                <a:cs typeface="Arimo Bold"/>
                <a:sym typeface="Arimo Bold"/>
              </a:rPr>
              <a:t>Settings Screen</a:t>
            </a:r>
          </a:p>
        </p:txBody>
      </p:sp>
      <p:sp>
        <p:nvSpPr>
          <p:cNvPr name="TextBox 21" id="21"/>
          <p:cNvSpPr txBox="true"/>
          <p:nvPr/>
        </p:nvSpPr>
        <p:spPr>
          <a:xfrm rot="0">
            <a:off x="2449502" y="3739745"/>
            <a:ext cx="5600734" cy="1775460"/>
          </a:xfrm>
          <a:prstGeom prst="rect">
            <a:avLst/>
          </a:prstGeom>
        </p:spPr>
        <p:txBody>
          <a:bodyPr anchor="t" rtlCol="false" tIns="0" lIns="0" bIns="0" rIns="0">
            <a:spAutoFit/>
          </a:bodyPr>
          <a:lstStyle/>
          <a:p>
            <a:pPr algn="l">
              <a:lnSpc>
                <a:spcPts val="3599"/>
              </a:lnSpc>
            </a:pPr>
            <a:r>
              <a:rPr lang="en-US" sz="2399">
                <a:solidFill>
                  <a:srgbClr val="FFFFFF"/>
                </a:solidFill>
                <a:latin typeface="Arimo"/>
                <a:ea typeface="Arimo"/>
                <a:cs typeface="Arimo"/>
                <a:sym typeface="Arimo"/>
              </a:rPr>
              <a:t>A s</a:t>
            </a:r>
            <a:r>
              <a:rPr lang="en-US" sz="2399">
                <a:solidFill>
                  <a:srgbClr val="FFFFFF"/>
                </a:solidFill>
                <a:latin typeface="Arimo"/>
                <a:ea typeface="Arimo"/>
                <a:cs typeface="Arimo"/>
                <a:sym typeface="Arimo"/>
              </a:rPr>
              <a:t>ection where users can manage app preferences. From here, they can adjust basic settings and access the About Us page.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DAG42NYabFM</dc:identifier>
  <dcterms:modified xsi:type="dcterms:W3CDTF">2011-08-01T06:04:30Z</dcterms:modified>
  <cp:revision>1</cp:revision>
  <dc:title>Green and Blue Illustrated Smart Cities Presentation</dc:title>
</cp:coreProperties>
</file>